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314" r:id="rId3"/>
    <p:sldId id="319" r:id="rId4"/>
    <p:sldId id="266" r:id="rId5"/>
    <p:sldId id="284" r:id="rId6"/>
    <p:sldId id="278" r:id="rId7"/>
    <p:sldId id="293" r:id="rId8"/>
    <p:sldId id="290" r:id="rId9"/>
    <p:sldId id="292" r:id="rId10"/>
    <p:sldId id="295" r:id="rId11"/>
    <p:sldId id="296" r:id="rId12"/>
    <p:sldId id="269" r:id="rId13"/>
    <p:sldId id="277" r:id="rId14"/>
    <p:sldId id="274" r:id="rId15"/>
    <p:sldId id="297" r:id="rId16"/>
    <p:sldId id="320" r:id="rId17"/>
    <p:sldId id="303" r:id="rId18"/>
    <p:sldId id="301" r:id="rId19"/>
    <p:sldId id="302" r:id="rId20"/>
    <p:sldId id="305" r:id="rId21"/>
    <p:sldId id="306" r:id="rId22"/>
    <p:sldId id="307" r:id="rId23"/>
    <p:sldId id="308" r:id="rId24"/>
    <p:sldId id="309" r:id="rId25"/>
    <p:sldId id="312" r:id="rId26"/>
    <p:sldId id="310" r:id="rId27"/>
    <p:sldId id="317" r:id="rId28"/>
    <p:sldId id="318" r:id="rId29"/>
    <p:sldId id="286" r:id="rId30"/>
    <p:sldId id="496" r:id="rId31"/>
    <p:sldId id="261" r:id="rId32"/>
    <p:sldId id="285" r:id="rId33"/>
    <p:sldId id="298" r:id="rId34"/>
    <p:sldId id="299" r:id="rId35"/>
    <p:sldId id="300" r:id="rId36"/>
    <p:sldId id="313" r:id="rId3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FFFFCC"/>
    <a:srgbClr val="FFFFFF"/>
    <a:srgbClr val="5FA9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44" autoAdjust="0"/>
    <p:restoredTop sz="86422" autoAdjust="0"/>
  </p:normalViewPr>
  <p:slideViewPr>
    <p:cSldViewPr snapToGrid="0">
      <p:cViewPr varScale="1">
        <p:scale>
          <a:sx n="74" d="100"/>
          <a:sy n="74" d="100"/>
        </p:scale>
        <p:origin x="1085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>
            <a:extLst>
              <a:ext uri="{FF2B5EF4-FFF2-40B4-BE49-F238E27FC236}">
                <a16:creationId xmlns:a16="http://schemas.microsoft.com/office/drawing/2014/main" id="{477F19BA-C4F1-4A40-883C-0E3F2232C7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" y="3"/>
            <a:ext cx="3038475" cy="466725"/>
          </a:xfrm>
          <a:prstGeom prst="rect">
            <a:avLst/>
          </a:prstGeom>
        </p:spPr>
        <p:txBody>
          <a:bodyPr vert="horz" lIns="91405" tIns="45702" rIns="91405" bIns="4570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EB1867CB-7D98-46AD-A278-7C6CEDC5940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3"/>
            <a:ext cx="3038475" cy="466725"/>
          </a:xfrm>
          <a:prstGeom prst="rect">
            <a:avLst/>
          </a:prstGeom>
        </p:spPr>
        <p:txBody>
          <a:bodyPr vert="horz" lIns="91405" tIns="45702" rIns="91405" bIns="45702" rtlCol="0"/>
          <a:lstStyle>
            <a:lvl1pPr algn="r">
              <a:defRPr sz="1200"/>
            </a:lvl1pPr>
          </a:lstStyle>
          <a:p>
            <a:fld id="{5A6A17BB-27D8-4CE7-BFA1-E7DEEDE5796C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0E726812-A95D-4BD1-8789-231616804D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3" y="8829678"/>
            <a:ext cx="3038475" cy="466725"/>
          </a:xfrm>
          <a:prstGeom prst="rect">
            <a:avLst/>
          </a:prstGeom>
        </p:spPr>
        <p:txBody>
          <a:bodyPr vert="horz" lIns="91405" tIns="45702" rIns="91405" bIns="4570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0CADD6A5-A06F-458F-8EF7-CE2F1955E1E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8"/>
            <a:ext cx="3038475" cy="466725"/>
          </a:xfrm>
          <a:prstGeom prst="rect">
            <a:avLst/>
          </a:prstGeom>
        </p:spPr>
        <p:txBody>
          <a:bodyPr vert="horz" lIns="91405" tIns="45702" rIns="91405" bIns="45702" rtlCol="0" anchor="b"/>
          <a:lstStyle>
            <a:lvl1pPr algn="r">
              <a:defRPr sz="1200"/>
            </a:lvl1pPr>
          </a:lstStyle>
          <a:p>
            <a:fld id="{02EEBD28-A754-48FF-B1E2-C964F8D94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9806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3038475" cy="466725"/>
          </a:xfrm>
          <a:prstGeom prst="rect">
            <a:avLst/>
          </a:prstGeom>
        </p:spPr>
        <p:txBody>
          <a:bodyPr vert="horz" lIns="91405" tIns="45702" rIns="91405" bIns="4570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970338" y="3"/>
            <a:ext cx="3038475" cy="466725"/>
          </a:xfrm>
          <a:prstGeom prst="rect">
            <a:avLst/>
          </a:prstGeom>
        </p:spPr>
        <p:txBody>
          <a:bodyPr vert="horz" lIns="91405" tIns="45702" rIns="91405" bIns="45702" rtlCol="0"/>
          <a:lstStyle>
            <a:lvl1pPr algn="r">
              <a:defRPr sz="1200"/>
            </a:lvl1pPr>
          </a:lstStyle>
          <a:p>
            <a:fld id="{B82C40CD-551E-4084-8B13-540357F3532D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5" tIns="45702" rIns="91405" bIns="45702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701675" y="4473578"/>
            <a:ext cx="5607050" cy="3660775"/>
          </a:xfrm>
          <a:prstGeom prst="rect">
            <a:avLst/>
          </a:prstGeom>
        </p:spPr>
        <p:txBody>
          <a:bodyPr vert="horz" lIns="91405" tIns="45702" rIns="91405" bIns="45702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3" y="8829678"/>
            <a:ext cx="3038475" cy="466725"/>
          </a:xfrm>
          <a:prstGeom prst="rect">
            <a:avLst/>
          </a:prstGeom>
        </p:spPr>
        <p:txBody>
          <a:bodyPr vert="horz" lIns="91405" tIns="45702" rIns="91405" bIns="4570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970338" y="8829678"/>
            <a:ext cx="3038475" cy="466725"/>
          </a:xfrm>
          <a:prstGeom prst="rect">
            <a:avLst/>
          </a:prstGeom>
        </p:spPr>
        <p:txBody>
          <a:bodyPr vert="horz" lIns="91405" tIns="45702" rIns="91405" bIns="45702" rtlCol="0" anchor="b"/>
          <a:lstStyle>
            <a:lvl1pPr algn="r">
              <a:defRPr sz="1200"/>
            </a:lvl1pPr>
          </a:lstStyle>
          <a:p>
            <a:fld id="{9C44C059-E2B4-4C8A-8D9F-F5FEA1268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732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37F60-A95D-4552-8F47-7AF3EE1FE3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194771-B153-47B7-BC35-4C465B47F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014D2-3F23-4D33-9B1A-15C7B96C8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A2BDE-12A2-4170-8EBE-6AE8F0B4B95C}" type="datetime1">
              <a:rPr lang="en-US" smtClean="0"/>
              <a:t>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0E1D6-9B1D-4FE8-B233-45DCFD92C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5EEF4-6517-4B58-9DC3-63E4C996E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385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A8FF6-4AA1-456D-B75D-9358521AF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344F7-A697-4917-ADFA-FEFDD3BD5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1D8B50-8848-454C-B0DA-697F5595C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DB3BE-68C3-428C-AB57-2D92D1888B52}" type="datetime1">
              <a:rPr lang="en-US" smtClean="0"/>
              <a:t>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93A50-2981-41D3-9DFF-D832B2395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79539-5DF5-4F01-9726-DB2CD1318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268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5EBDA-A4D7-4D25-A762-F895D5B39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14BA6F-CB54-4B8D-8C75-895445534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448BF-3363-4760-A4C3-8DADAB686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B3D4B-E37D-45E8-8970-E16083899BB8}" type="datetime1">
              <a:rPr lang="en-US" smtClean="0"/>
              <a:t>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5BAE4-B3D4-4F2E-A509-80486D138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DB904-751A-4028-928F-8EF9CA39C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599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DBF24-CD36-46AF-B469-9CDA38088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91E45-1D1F-4590-95D6-C7F104261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C4E22-5A48-4986-B16A-6462B90A8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B220A-6EE7-4D4B-8C4B-3CB3A5F3C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15009-44F3-4154-96D4-307DBCD6A2B8}" type="datetime1">
              <a:rPr lang="en-US" smtClean="0"/>
              <a:t>1/25/2021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B1EBCD-4387-43B7-A91D-A18327BDF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F61E8E-C1DB-48BA-9DF1-9E70D6A9C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089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1498F-CBA1-42C5-BBF3-CDF67E790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D4F89C-1E03-40CD-9718-058E0428F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7EF71D-160A-4971-8F92-447264CEF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21B4B3-EDA6-4A69-8855-5C66C6DF4E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F1B01-D1BE-4251-B6B8-4DA37D5FEA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D05C46-544C-410E-A531-C42A7A83D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AE122-1907-420F-94F2-971D83CFC618}" type="datetime1">
              <a:rPr lang="en-US" smtClean="0"/>
              <a:t>1/25/2021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10BC94-2C54-4C34-A03D-1694575E8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C023EB-5BA8-45E2-B0E7-28D9C4D3B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576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A11B2-8AEC-49A3-9207-4DD50E25A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3167B2-528D-4030-BC3E-69A99BE91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885B4-B8AF-4830-9372-1AC354CD822E}" type="datetime1">
              <a:rPr lang="en-US" smtClean="0"/>
              <a:t>1/25/2021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3D0DC9-DC2B-4F2A-ABAE-B4140DA2A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D2BA26-A7C9-4E61-9188-B552E6C0D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68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D63DCA-7320-43DD-8043-318DB98F0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6898-6810-4F91-B562-5570F8760787}" type="datetime1">
              <a:rPr lang="en-US" smtClean="0"/>
              <a:t>1/25/2021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616F6E-EAF0-4BD0-BC78-D6D5381B8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2FDA1-A931-4E15-961C-C4F3F31A6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523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0C86E-42DC-4FEE-B1FB-6A03D1C10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82732-0D1E-41AC-820A-574E16898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29A5D6-B76A-4A78-AF37-BACA046950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860613-366C-4F24-ACF9-53B20C4F5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30347-5D11-4221-9BCC-72B10D923EF6}" type="datetime1">
              <a:rPr lang="en-US" smtClean="0"/>
              <a:t>1/25/2021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E9015E-8EA1-4480-9C0E-262DA5687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145FAF-EE03-48DC-BA3A-72A4D9CEE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375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23B66-0D96-4712-905E-2BA0EEE63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453E94-19EF-4EA2-892A-7D9FD698A8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58BC1-7CE1-423B-8001-97CF5BD60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B9AEEC-C9E3-4C59-85CF-0AE1E6683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5233D-4A5E-485D-8963-AF7395541518}" type="datetime1">
              <a:rPr lang="en-US" smtClean="0"/>
              <a:t>1/25/2021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CD5E7-1C1C-4851-9F4E-C2FA0EA6F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CA1E2E-4DD4-47BB-9E48-B95223F83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59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3C85D-FA76-4324-99D1-4F080361E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AEE886-00A3-499F-9B12-9E4B0F88E5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9E263-A620-43E7-9C54-5CD6FC1D2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7F5D-E9B2-4916-B672-E7847D1B718A}" type="datetime1">
              <a:rPr lang="en-US" smtClean="0"/>
              <a:t>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7089F-9DDB-44C5-8F4B-C93D356DB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83DFF-7C1D-4E9E-9B0F-4270C4B1C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9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C51136-1BEA-4ACF-B552-FDD621F75C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DF2E43-E1A6-45BD-9142-1F281EED9F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EC6B9-6B1D-499D-B9DA-FB46596D6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1B76B-5BD0-4852-A5B6-5B5CEC83DDCB}" type="datetime1">
              <a:rPr lang="en-US" smtClean="0"/>
              <a:t>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EA584-B266-497E-8C76-4ABEB37F8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6DACE-6B9C-4357-B46B-2ADCD3ED0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285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E37AB6-D336-44B6-B730-6F166A929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B098C2-7DA1-4C09-A075-14B2AC462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77FB1E-0059-44E5-93E4-E9C130A71C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A6784-4676-433D-8B63-C9FB8B8DE227}" type="datetime1">
              <a:rPr lang="en-US" smtClean="0"/>
              <a:t>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5A2FC-93CB-4200-A8BB-508425891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01F100-6AF8-4C7A-AA19-466515AA41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48D52-DC84-4773-8E8B-B35C07E40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788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file:///D:\&#3588;&#3640;&#3603;&#3649;&#3617;&#3623;\d\23-2664\2.Data%20Governance\008-%20&#3648;&#3629;&#3585;&#3626;&#3634;&#3619;&#3611;&#3619;&#3632;&#3585;&#3629;&#3610;&#3585;&#3634;&#3619;&#3611;&#3619;&#3632;&#3594;&#3640;&#3617;%20&#3610;&#3619;&#3636;&#3585;&#3619;&#3586;&#3657;&#3629;&#3617;&#3641;&#3621;\&#3648;&#3629;&#3585;&#3626;&#3634;&#3619;&#3611;&#3619;&#3632;&#3585;&#3629;&#3610;&#3585;&#3634;&#3619;&#3611;&#3619;&#3632;&#3594;&#3640;&#3617;%20Data%20Catalog%2020-22%20&#3605;&#3640;&#3621;&#3634;&#3588;&#3617;%202563\Doc_&#3608;&#3619;&#3619;&#3617;&#3634;&#3616;&#3636;&#3610;&#3634;&#3621;&#3586;&#3657;&#3629;&#3617;&#3641;&#3621;&#3616;&#3634;&#3588;&#3619;&#3633;&#3600;.pdf" TargetMode="External"/><Relationship Id="rId3" Type="http://schemas.openxmlformats.org/officeDocument/2006/relationships/image" Target="../media/image2.png"/><Relationship Id="rId7" Type="http://schemas.openxmlformats.org/officeDocument/2006/relationships/slide" Target="slide2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1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slide" Target="slide3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slide" Target="slide10.xml"/><Relationship Id="rId12" Type="http://schemas.openxmlformats.org/officeDocument/2006/relationships/slide" Target="slide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9.xml"/><Relationship Id="rId5" Type="http://schemas.openxmlformats.org/officeDocument/2006/relationships/slide" Target="slide7.xml"/><Relationship Id="rId10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slide" Target="slide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2.png"/><Relationship Id="rId7" Type="http://schemas.openxmlformats.org/officeDocument/2006/relationships/slide" Target="slide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image" Target="../media/image7.png"/><Relationship Id="rId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2.png"/><Relationship Id="rId7" Type="http://schemas.openxmlformats.org/officeDocument/2006/relationships/slide" Target="slide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image" Target="../media/image7.png"/><Relationship Id="rId4" Type="http://schemas.openxmlformats.org/officeDocument/2006/relationships/slide" Target="slide8.xml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2.png"/><Relationship Id="rId7" Type="http://schemas.openxmlformats.org/officeDocument/2006/relationships/slide" Target="slide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image" Target="../media/image7.png"/><Relationship Id="rId4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slide" Target="slide4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slide" Target="slide22.xml"/><Relationship Id="rId4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slide" Target="slide4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slide" Target="slide5.xml"/><Relationship Id="rId4" Type="http://schemas.openxmlformats.org/officeDocument/2006/relationships/slide" Target="slide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873C496-236F-4E57-B1EF-C99ACCCCF0F8}"/>
              </a:ext>
            </a:extLst>
          </p:cNvPr>
          <p:cNvSpPr txBox="1"/>
          <p:nvPr/>
        </p:nvSpPr>
        <p:spPr>
          <a:xfrm>
            <a:off x="476520" y="5753013"/>
            <a:ext cx="116510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th-TH" sz="3200" b="1" dirty="0">
                <a:effectLst/>
                <a:latin typeface="TH SarabunPSK" pitchFamily="34" charset="-34"/>
                <a:ea typeface="Calibri" panose="020F0502020204030204" pitchFamily="34" charset="0"/>
                <a:cs typeface="TH SarabunPSK" pitchFamily="34" charset="-34"/>
              </a:rPr>
              <a:t>วันอังคาร 26 มกราคม 2564 เวลา 9.30 น. </a:t>
            </a:r>
            <a:endParaRPr lang="en-US" sz="3200" dirty="0">
              <a:effectLst/>
              <a:latin typeface="TH SarabunPSK" pitchFamily="34" charset="-34"/>
              <a:ea typeface="Calibri" panose="020F0502020204030204" pitchFamily="34" charset="0"/>
              <a:cs typeface="TH SarabunPSK" pitchFamily="34" charset="-34"/>
            </a:endParaRPr>
          </a:p>
          <a:p>
            <a:pPr algn="r"/>
            <a:r>
              <a:rPr lang="th-TH" sz="3200" b="1" dirty="0">
                <a:effectLst/>
                <a:latin typeface="TH SarabunPSK" pitchFamily="34" charset="-34"/>
                <a:ea typeface="Calibri" panose="020F0502020204030204" pitchFamily="34" charset="0"/>
                <a:cs typeface="TH SarabunPSK" pitchFamily="34" charset="-34"/>
              </a:rPr>
              <a:t>ณ ห้องประชุม</a:t>
            </a:r>
            <a:r>
              <a:rPr lang="th-TH" sz="3200" b="1" dirty="0">
                <a:latin typeface="TH SarabunPSK" pitchFamily="34" charset="-34"/>
                <a:ea typeface="Calibri" panose="020F0502020204030204" pitchFamily="34" charset="0"/>
                <a:cs typeface="TH SarabunPSK" pitchFamily="34" charset="-34"/>
              </a:rPr>
              <a:t>พิพิธสมบัติ</a:t>
            </a:r>
            <a:r>
              <a:rPr lang="th-TH" sz="3200" b="1" dirty="0">
                <a:effectLst/>
                <a:latin typeface="TH SarabunPSK" pitchFamily="34" charset="-34"/>
                <a:ea typeface="Calibri" panose="020F0502020204030204" pitchFamily="34" charset="0"/>
                <a:cs typeface="TH SarabunPSK" pitchFamily="34" charset="-34"/>
              </a:rPr>
              <a:t> ชั้น 6 สำนักงานปลัดกระทรวงพาณิชย์</a:t>
            </a:r>
            <a:endParaRPr lang="en-US" sz="3200" dirty="0">
              <a:effectLst/>
              <a:latin typeface="TH SarabunPSK" pitchFamily="34" charset="-34"/>
              <a:ea typeface="Calibri" panose="020F0502020204030204" pitchFamily="34" charset="0"/>
              <a:cs typeface="TH SarabunPSK" pitchFamily="34" charset="-34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D87D0F6-0B08-4189-A679-788EC70537E9}"/>
              </a:ext>
            </a:extLst>
          </p:cNvPr>
          <p:cNvGrpSpPr/>
          <p:nvPr/>
        </p:nvGrpSpPr>
        <p:grpSpPr>
          <a:xfrm>
            <a:off x="0" y="1562100"/>
            <a:ext cx="12192000" cy="4013936"/>
            <a:chOff x="0" y="1181100"/>
            <a:chExt cx="12192000" cy="401393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A27710F-0B8E-4323-98D4-7C9378075E59}"/>
                </a:ext>
              </a:extLst>
            </p:cNvPr>
            <p:cNvGrpSpPr/>
            <p:nvPr/>
          </p:nvGrpSpPr>
          <p:grpSpPr>
            <a:xfrm>
              <a:off x="0" y="1447800"/>
              <a:ext cx="12192000" cy="3505200"/>
              <a:chOff x="0" y="1314450"/>
              <a:chExt cx="12192000" cy="3505200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E09B085-1222-4CCC-904F-230F702755A0}"/>
                  </a:ext>
                </a:extLst>
              </p:cNvPr>
              <p:cNvSpPr/>
              <p:nvPr/>
            </p:nvSpPr>
            <p:spPr>
              <a:xfrm>
                <a:off x="0" y="1314450"/>
                <a:ext cx="12192000" cy="35052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latin typeface="TH SarabunPSK" panose="020B0500040200020003" pitchFamily="34" charset="-34"/>
                  <a:cs typeface="TH SarabunPSK" panose="020B0500040200020003" pitchFamily="34" charset="-34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F49208-964E-498E-BC40-4EC5966B74A1}"/>
                  </a:ext>
                </a:extLst>
              </p:cNvPr>
              <p:cNvSpPr txBox="1"/>
              <p:nvPr/>
            </p:nvSpPr>
            <p:spPr>
              <a:xfrm>
                <a:off x="270456" y="1578849"/>
                <a:ext cx="11651087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th-TH" sz="4800" b="1" spc="-5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itchFamily="34" charset="-34"/>
                    <a:ea typeface="Calibri" panose="020F0502020204030204" pitchFamily="34" charset="0"/>
                    <a:cs typeface="TH SarabunPSK" pitchFamily="34" charset="-34"/>
                  </a:rPr>
                  <a:t>การประชุม</a:t>
                </a:r>
                <a:r>
                  <a:rPr lang="th-TH" sz="4800" b="1" dirty="0">
                    <a:solidFill>
                      <a:schemeClr val="bg1"/>
                    </a:solidFill>
                    <a:effectLst/>
                    <a:latin typeface="TH SarabunPSK" pitchFamily="34" charset="-34"/>
                    <a:ea typeface="Times New Roman" panose="02020603050405020304" pitchFamily="18" charset="0"/>
                    <a:cs typeface="TH SarabunPSK" pitchFamily="34" charset="-34"/>
                  </a:rPr>
                  <a:t>คณะทำงานบริกรข้อมูล</a:t>
                </a:r>
              </a:p>
              <a:p>
                <a:pPr algn="ctr"/>
                <a:r>
                  <a:rPr lang="th-TH" sz="4800" b="1" dirty="0">
                    <a:solidFill>
                      <a:schemeClr val="bg1"/>
                    </a:solidFill>
                    <a:effectLst/>
                    <a:latin typeface="TH SarabunPSK" pitchFamily="34" charset="-34"/>
                    <a:ea typeface="Times New Roman" panose="02020603050405020304" pitchFamily="18" charset="0"/>
                    <a:cs typeface="TH SarabunPSK" pitchFamily="34" charset="-34"/>
                  </a:rPr>
                  <a:t>ของสำนักงานปลัดกระทรวงพาณิชย์ ครั้งที่ 2/2564</a:t>
                </a:r>
              </a:p>
              <a:p>
                <a:pPr algn="ctr"/>
                <a:r>
                  <a:rPr lang="th-TH" sz="4800" b="1" spc="-1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H SarabunPSK" pitchFamily="34" charset="-34"/>
                    <a:ea typeface="Calibri" panose="020F0502020204030204" pitchFamily="34" charset="0"/>
                    <a:cs typeface="TH SarabunPSK" pitchFamily="34" charset="-34"/>
                  </a:rPr>
                  <a:t>ปีงบประมาณ พ.ศ. 2564 </a:t>
                </a: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D154705-FCB4-4354-81ED-1D883DD9EB11}"/>
                </a:ext>
              </a:extLst>
            </p:cNvPr>
            <p:cNvSpPr/>
            <p:nvPr/>
          </p:nvSpPr>
          <p:spPr>
            <a:xfrm>
              <a:off x="0" y="1181100"/>
              <a:ext cx="12192000" cy="266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7AE2A6F-90FB-4199-9456-DFD62D4EAEFB}"/>
                </a:ext>
              </a:extLst>
            </p:cNvPr>
            <p:cNvSpPr/>
            <p:nvPr/>
          </p:nvSpPr>
          <p:spPr>
            <a:xfrm>
              <a:off x="0" y="4928336"/>
              <a:ext cx="12192000" cy="266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รูปภาพที่เกี่ยวข้อง">
            <a:extLst>
              <a:ext uri="{FF2B5EF4-FFF2-40B4-BE49-F238E27FC236}">
                <a16:creationId xmlns:a16="http://schemas.microsoft.com/office/drawing/2014/main" id="{D7294F7A-9ED0-4F40-AAAA-7D05F2ECC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6" y="241562"/>
            <a:ext cx="1048731" cy="103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08EDFB-8916-4661-BCEB-BE4ED39103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56300" r="9899" b="12201"/>
          <a:stretch/>
        </p:blipFill>
        <p:spPr>
          <a:xfrm>
            <a:off x="1293355" y="241562"/>
            <a:ext cx="2000746" cy="1154702"/>
          </a:xfrm>
          <a:prstGeom prst="rect">
            <a:avLst/>
          </a:prstGeom>
        </p:spPr>
      </p:pic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D806D3A9-9DFE-4FE9-B996-C38BB5077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431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CA1CD2E-C785-4CA3-AB52-F1296CD5C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023" y="187796"/>
            <a:ext cx="8774602" cy="1325563"/>
          </a:xfrm>
        </p:spPr>
        <p:txBody>
          <a:bodyPr>
            <a:normAutofit/>
          </a:bodyPr>
          <a:lstStyle/>
          <a:p>
            <a:pPr algn="r"/>
            <a:r>
              <a:rPr lang="th-TH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พ.ร.บ การบริหารงานและการให้บริการภาครัฐผ่านระบบดิจิทัล พ.ศ.2562</a:t>
            </a:r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58332A9-6497-4441-ABC7-B1A182364CF3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8" name="Picture 12" descr="รูปภาพที่เกี่ยวข้อง">
            <a:extLst>
              <a:ext uri="{FF2B5EF4-FFF2-40B4-BE49-F238E27FC236}">
                <a16:creationId xmlns:a16="http://schemas.microsoft.com/office/drawing/2014/main" id="{1798FB8D-8FEE-456D-BD1D-687C332F6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6" y="241562"/>
            <a:ext cx="1048731" cy="103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07F25409-AB88-4FFE-8ED8-84AAB5AD17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56300" r="9899" b="12201"/>
          <a:stretch/>
        </p:blipFill>
        <p:spPr>
          <a:xfrm>
            <a:off x="1293355" y="241562"/>
            <a:ext cx="2000746" cy="1154702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E2686463-0D86-4EAE-B794-2A33D8B422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595" y="1813868"/>
            <a:ext cx="2168855" cy="1695450"/>
          </a:xfrm>
          <a:prstGeom prst="rect">
            <a:avLst/>
          </a:prstGeom>
        </p:spPr>
      </p:pic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AFB0F049-7A2E-4229-A2F3-8C2576953356}"/>
              </a:ext>
            </a:extLst>
          </p:cNvPr>
          <p:cNvSpPr txBox="1"/>
          <p:nvPr/>
        </p:nvSpPr>
        <p:spPr>
          <a:xfrm>
            <a:off x="368490" y="1398438"/>
            <a:ext cx="11477767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ข้อกฎหมายและข้อสั่งการที่เกี่ยวข้องกับ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Data Catalog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F64477E2-7E4D-471C-9D8F-1C7F4E4072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490" y="3427262"/>
            <a:ext cx="5303527" cy="3242942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4CB41823-2EE5-4783-8B24-FD8BFE7E3C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5555" y="1921658"/>
            <a:ext cx="5970702" cy="4936341"/>
          </a:xfrm>
          <a:prstGeom prst="rect">
            <a:avLst/>
          </a:prstGeom>
        </p:spPr>
      </p:pic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055F4349-C29B-475C-96D0-4EE5D5145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438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CA1CD2E-C785-4CA3-AB52-F1296CD5C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023" y="187796"/>
            <a:ext cx="8774602" cy="1325563"/>
          </a:xfrm>
        </p:spPr>
        <p:txBody>
          <a:bodyPr>
            <a:normAutofit/>
          </a:bodyPr>
          <a:lstStyle/>
          <a:p>
            <a:pPr algn="r"/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ธรรมา</a:t>
            </a:r>
            <a:r>
              <a:rPr lang="th-TH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ภิ</a:t>
            </a:r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บาลข้อมูลภาครัฐ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58332A9-6497-4441-ABC7-B1A182364CF3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8" name="Picture 12" descr="รูปภาพที่เกี่ยวข้อง">
            <a:extLst>
              <a:ext uri="{FF2B5EF4-FFF2-40B4-BE49-F238E27FC236}">
                <a16:creationId xmlns:a16="http://schemas.microsoft.com/office/drawing/2014/main" id="{1798FB8D-8FEE-456D-BD1D-687C332F6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6" y="241562"/>
            <a:ext cx="1048731" cy="103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07F25409-AB88-4FFE-8ED8-84AAB5AD17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56300" r="9899" b="12201"/>
          <a:stretch/>
        </p:blipFill>
        <p:spPr>
          <a:xfrm>
            <a:off x="1293355" y="241562"/>
            <a:ext cx="2000746" cy="1154702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8904FF8-1E70-4F25-9692-FFE03F528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z="200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fld>
            <a:endParaRPr lang="en-US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9057DD77-F5BA-4CE7-9D4F-666842DAA452}"/>
              </a:ext>
            </a:extLst>
          </p:cNvPr>
          <p:cNvSpPr txBox="1"/>
          <p:nvPr/>
        </p:nvSpPr>
        <p:spPr>
          <a:xfrm>
            <a:off x="937320" y="2825191"/>
            <a:ext cx="10973548" cy="31085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endParaRPr lang="th-TH" sz="36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thaiDist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การกำหนดสิทธิ หน้าที่ และความรับผิดชอบของผู้มีส่วนได้เสียในการบริหารจัดการข้อมูลภาครัฐทุกขั้นตอน เพื่อให้การได้มาและการนำข้อมูลของหน่วยงานของรัฐไปใช้อย่างถูกต้อง ครบถ้วน เป็นปัจจุบัน รักษาความเป็นส่วนบุคคล และสามารถเชื่อมโยงแลกเปลี่ยน และบูรณาการระหว่างกันได้อย่างมีประสิทธิภาพและมั่นคงปลอดภัย โดยใช้ข้อมูลเป็นหลักในการบริหารงานภาครัฐและการบริการสาธารณะ</a:t>
            </a:r>
            <a:endParaRPr lang="en-US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สี่เหลี่ยมผืนผ้า: มุมมน 15">
            <a:extLst>
              <a:ext uri="{FF2B5EF4-FFF2-40B4-BE49-F238E27FC236}">
                <a16:creationId xmlns:a16="http://schemas.microsoft.com/office/drawing/2014/main" id="{CD825CD6-5481-4E58-A4F3-BE58911716FA}"/>
              </a:ext>
            </a:extLst>
          </p:cNvPr>
          <p:cNvSpPr/>
          <p:nvPr/>
        </p:nvSpPr>
        <p:spPr>
          <a:xfrm>
            <a:off x="1063554" y="1843790"/>
            <a:ext cx="3643357" cy="817782"/>
          </a:xfrm>
          <a:prstGeom prst="roundRect">
            <a:avLst/>
          </a:prstGeom>
          <a:ln w="0" cmpd="sng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ธรรมา</a:t>
            </a:r>
            <a:r>
              <a:rPr lang="th-TH" sz="3600" b="1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ภิ</a:t>
            </a:r>
            <a:r>
              <a:rPr lang="th-TH" sz="36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บาลข้อมูลภาครัฐ  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638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CA1CD2E-C785-4CA3-AB52-F1296CD5C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023" y="187796"/>
            <a:ext cx="8774602" cy="1325563"/>
          </a:xfrm>
        </p:spPr>
        <p:txBody>
          <a:bodyPr>
            <a:normAutofit/>
          </a:bodyPr>
          <a:lstStyle/>
          <a:p>
            <a:pPr algn="r"/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ธรรมา</a:t>
            </a:r>
            <a:r>
              <a:rPr lang="th-TH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ภิ</a:t>
            </a:r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บาลข้อมูลภาครัฐ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58332A9-6497-4441-ABC7-B1A182364CF3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8" name="Picture 12" descr="รูปภาพที่เกี่ยวข้อง">
            <a:extLst>
              <a:ext uri="{FF2B5EF4-FFF2-40B4-BE49-F238E27FC236}">
                <a16:creationId xmlns:a16="http://schemas.microsoft.com/office/drawing/2014/main" id="{1798FB8D-8FEE-456D-BD1D-687C332F6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6" y="241562"/>
            <a:ext cx="1048731" cy="103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07F25409-AB88-4FFE-8ED8-84AAB5AD17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56300" r="9899" b="12201"/>
          <a:stretch/>
        </p:blipFill>
        <p:spPr>
          <a:xfrm>
            <a:off x="1293355" y="241562"/>
            <a:ext cx="2000746" cy="1154702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8904FF8-1E70-4F25-9692-FFE03F528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z="200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fld>
            <a:endParaRPr lang="en-US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: มุมมน 6">
            <a:extLst>
              <a:ext uri="{FF2B5EF4-FFF2-40B4-BE49-F238E27FC236}">
                <a16:creationId xmlns:a16="http://schemas.microsoft.com/office/drawing/2014/main" id="{3A36D84D-5A8F-4D41-878F-45F7E2D97D81}"/>
              </a:ext>
            </a:extLst>
          </p:cNvPr>
          <p:cNvSpPr/>
          <p:nvPr/>
        </p:nvSpPr>
        <p:spPr>
          <a:xfrm>
            <a:off x="7610622" y="4735461"/>
            <a:ext cx="2736000" cy="684000"/>
          </a:xfrm>
          <a:prstGeom prst="roundRect">
            <a:avLst/>
          </a:prstGeom>
          <a:noFill/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3DCF0125-A3F8-48E0-9971-EB0E3A576C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682" y="1450030"/>
            <a:ext cx="9545382" cy="4791744"/>
          </a:xfrm>
          <a:prstGeom prst="rect">
            <a:avLst/>
          </a:prstGeom>
        </p:spPr>
      </p:pic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5FC9DC6A-BB6C-4351-8E30-D47845F30C02}"/>
              </a:ext>
            </a:extLst>
          </p:cNvPr>
          <p:cNvSpPr txBox="1"/>
          <p:nvPr/>
        </p:nvSpPr>
        <p:spPr>
          <a:xfrm>
            <a:off x="580416" y="6146605"/>
            <a:ext cx="8183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เป็นกรอบการดำเนินงานเพื่อพัฒนาคุณภาพข้อมูลภายใต้แนวคิด </a:t>
            </a:r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ข้อมูลคือสินทรัพย์</a:t>
            </a:r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”</a:t>
            </a:r>
          </a:p>
        </p:txBody>
      </p:sp>
      <p:sp>
        <p:nvSpPr>
          <p:cNvPr id="3" name="สี่เหลี่ยมผืนผ้า: มุมมน 2">
            <a:hlinkClick r:id="rId5" action="ppaction://hlinksldjump"/>
            <a:extLst>
              <a:ext uri="{FF2B5EF4-FFF2-40B4-BE49-F238E27FC236}">
                <a16:creationId xmlns:a16="http://schemas.microsoft.com/office/drawing/2014/main" id="{1F2E8261-F32B-4745-9617-04692FD95B6B}"/>
              </a:ext>
            </a:extLst>
          </p:cNvPr>
          <p:cNvSpPr/>
          <p:nvPr/>
        </p:nvSpPr>
        <p:spPr>
          <a:xfrm>
            <a:off x="8764172" y="2767345"/>
            <a:ext cx="2892905" cy="684000"/>
          </a:xfrm>
          <a:prstGeom prst="roundRect">
            <a:avLst/>
          </a:prstGeom>
          <a:solidFill>
            <a:schemeClr val="bg1"/>
          </a:solidFill>
          <a:ln w="666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ทะเบียนบัญชีรายชื่อข้อมูลภาครัฐ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นำไปสู่การเชื่อมโยงและแลกเปลี่ยนข้อมูล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: มุมมน 4">
            <a:hlinkClick r:id="rId6" action="ppaction://hlinksldjump"/>
            <a:extLst>
              <a:ext uri="{FF2B5EF4-FFF2-40B4-BE49-F238E27FC236}">
                <a16:creationId xmlns:a16="http://schemas.microsoft.com/office/drawing/2014/main" id="{19D96CAB-1262-4A38-B5FA-ACDFB6827609}"/>
              </a:ext>
            </a:extLst>
          </p:cNvPr>
          <p:cNvSpPr/>
          <p:nvPr/>
        </p:nvSpPr>
        <p:spPr>
          <a:xfrm>
            <a:off x="8764172" y="4051461"/>
            <a:ext cx="2892905" cy="684000"/>
          </a:xfrm>
          <a:prstGeom prst="roundRect">
            <a:avLst/>
          </a:prstGeom>
          <a:solidFill>
            <a:schemeClr val="bg1"/>
          </a:solidFill>
          <a:ln w="666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การเปิดเผยข้อมูลเปิดภาครัฐ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นำไปสู่การใช้ประโยชน์ข้อมูลในมิติต่าง ๆ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: มุมมน 8">
            <a:hlinkClick r:id="rId7" action="ppaction://hlinksldjump"/>
            <a:extLst>
              <a:ext uri="{FF2B5EF4-FFF2-40B4-BE49-F238E27FC236}">
                <a16:creationId xmlns:a16="http://schemas.microsoft.com/office/drawing/2014/main" id="{0641D9C5-10BD-4962-B438-B4D9CF91D459}"/>
              </a:ext>
            </a:extLst>
          </p:cNvPr>
          <p:cNvSpPr/>
          <p:nvPr/>
        </p:nvSpPr>
        <p:spPr>
          <a:xfrm>
            <a:off x="8900170" y="5693437"/>
            <a:ext cx="2312474" cy="684000"/>
          </a:xfrm>
          <a:prstGeom prst="roundRect">
            <a:avLst/>
          </a:prstGeom>
          <a:solidFill>
            <a:schemeClr val="bg1"/>
          </a:solidFill>
          <a:ln w="666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นโยบายการขอใช้ข้อมูล</a:t>
            </a:r>
            <a:endParaRPr lang="en-US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Action Button: Get Information 12">
            <a:hlinkClick r:id="rId8" action="ppaction://hlinkfile" highlightClick="1"/>
            <a:extLst>
              <a:ext uri="{FF2B5EF4-FFF2-40B4-BE49-F238E27FC236}">
                <a16:creationId xmlns:a16="http://schemas.microsoft.com/office/drawing/2014/main" id="{4B4A337F-4385-4838-917D-DB606DCD0ABC}"/>
              </a:ext>
            </a:extLst>
          </p:cNvPr>
          <p:cNvSpPr/>
          <p:nvPr/>
        </p:nvSpPr>
        <p:spPr>
          <a:xfrm>
            <a:off x="3294101" y="5424158"/>
            <a:ext cx="218026" cy="102509"/>
          </a:xfrm>
          <a:prstGeom prst="actionButtonInformati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Get Information 13">
            <a:hlinkClick r:id="rId8" action="ppaction://hlinkfile" highlightClick="1"/>
            <a:extLst>
              <a:ext uri="{FF2B5EF4-FFF2-40B4-BE49-F238E27FC236}">
                <a16:creationId xmlns:a16="http://schemas.microsoft.com/office/drawing/2014/main" id="{EB1FD41B-8506-4313-8818-892BB455F6D4}"/>
              </a:ext>
            </a:extLst>
          </p:cNvPr>
          <p:cNvSpPr/>
          <p:nvPr/>
        </p:nvSpPr>
        <p:spPr>
          <a:xfrm>
            <a:off x="4563281" y="5419461"/>
            <a:ext cx="218026" cy="102509"/>
          </a:xfrm>
          <a:prstGeom prst="actionButtonInformati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91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CA1CD2E-C785-4CA3-AB52-F1296CD5C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023" y="187796"/>
            <a:ext cx="8774602" cy="1325563"/>
          </a:xfrm>
        </p:spPr>
        <p:txBody>
          <a:bodyPr>
            <a:normAutofit/>
          </a:bodyPr>
          <a:lstStyle/>
          <a:p>
            <a:pPr algn="r"/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ธรรมา</a:t>
            </a:r>
            <a:r>
              <a:rPr lang="th-TH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ภิ</a:t>
            </a:r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บาลข้อมูลภาครัฐ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58332A9-6497-4441-ABC7-B1A182364CF3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8" name="Picture 12" descr="รูปภาพที่เกี่ยวข้อง">
            <a:extLst>
              <a:ext uri="{FF2B5EF4-FFF2-40B4-BE49-F238E27FC236}">
                <a16:creationId xmlns:a16="http://schemas.microsoft.com/office/drawing/2014/main" id="{1798FB8D-8FEE-456D-BD1D-687C332F6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6" y="241562"/>
            <a:ext cx="1048731" cy="103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07F25409-AB88-4FFE-8ED8-84AAB5AD17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56300" r="9899" b="12201"/>
          <a:stretch/>
        </p:blipFill>
        <p:spPr>
          <a:xfrm>
            <a:off x="1293355" y="241562"/>
            <a:ext cx="2000746" cy="1154702"/>
          </a:xfrm>
          <a:prstGeom prst="rect">
            <a:avLst/>
          </a:prstGeom>
        </p:spPr>
      </p:pic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CC3E5822-9657-466D-A47D-01A0063DC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5</a:t>
            </a:fld>
            <a:endParaRPr lang="en-US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774B1661-779D-4A87-8E0B-F88F9B4B652E}"/>
              </a:ext>
            </a:extLst>
          </p:cNvPr>
          <p:cNvSpPr txBox="1"/>
          <p:nvPr/>
        </p:nvSpPr>
        <p:spPr>
          <a:xfrm>
            <a:off x="1242987" y="1871003"/>
            <a:ext cx="10433198" cy="2677656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คณะกรรมการธรรมา</a:t>
            </a:r>
            <a:r>
              <a:rPr lang="th-TH" sz="2800" b="1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ภิ</a:t>
            </a:r>
            <a:r>
              <a:rPr lang="th-TH" sz="28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บาลข้อมูล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ต้องกำหนดกรอบการตรวจสอบ ประเมินและรายงานผล</a:t>
            </a:r>
          </a:p>
          <a:p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อย่างน้อยปีละ 1 ครั้ง หรือเมื่อมีการเปลี่ยนแปลงที่สำคัญ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ต้องร่วมตัดสินใจเพื่อให้เกิดการปรับปรุงต่อเนื่อง</a:t>
            </a:r>
          </a:p>
          <a:p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ทั้งการกำหนดนโยบาย แนวปฏิบัติ รวมถึงกระบวนการต่าง ๆ ให้มีประสิทธิภาพและสอดคล้อง</a:t>
            </a:r>
          </a:p>
          <a:p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กับเป้าประสงค์ ความเสี่ยง และการเปลี่ยนแปลงของหน่วยงานมากยิ่งขึ้น</a:t>
            </a:r>
            <a:endParaRPr lang="en-US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4D15DC8E-B7EB-473A-A07E-41DCC434BA2A}"/>
              </a:ext>
            </a:extLst>
          </p:cNvPr>
          <p:cNvSpPr txBox="1"/>
          <p:nvPr/>
        </p:nvSpPr>
        <p:spPr>
          <a:xfrm>
            <a:off x="1242987" y="4881489"/>
            <a:ext cx="10433198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DDDDD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เพื่อให้ข้อมูลของหน่วยงานทั้งข้อมูลที่มีอยู่แล้ว หรือ ข้อมูลที่เกิดขึ้นใหม่</a:t>
            </a:r>
          </a:p>
          <a:p>
            <a:pPr algn="ct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มีคุณภาพ สามารถแลกเปลี่ยน เชื่อมโยง ได้อย่างมีประสิทธิภาพ</a:t>
            </a:r>
            <a:endParaRPr lang="en-US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>
            <a:hlinkClick r:id="rId4" action="ppaction://hlinksldjump"/>
            <a:extLst>
              <a:ext uri="{FF2B5EF4-FFF2-40B4-BE49-F238E27FC236}">
                <a16:creationId xmlns:a16="http://schemas.microsoft.com/office/drawing/2014/main" id="{8A9CBB41-F429-462D-A286-9E4D7921B9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29756" y="6283864"/>
            <a:ext cx="433001" cy="45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299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58332A9-6497-4441-ABC7-B1A182364CF3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8" name="Picture 12" descr="รูปภาพที่เกี่ยวข้อง">
            <a:extLst>
              <a:ext uri="{FF2B5EF4-FFF2-40B4-BE49-F238E27FC236}">
                <a16:creationId xmlns:a16="http://schemas.microsoft.com/office/drawing/2014/main" id="{1798FB8D-8FEE-456D-BD1D-687C332F6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6" y="241562"/>
            <a:ext cx="1048731" cy="103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07F25409-AB88-4FFE-8ED8-84AAB5AD17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56300" r="9899" b="12201"/>
          <a:stretch/>
        </p:blipFill>
        <p:spPr>
          <a:xfrm>
            <a:off x="1293355" y="241562"/>
            <a:ext cx="2000746" cy="1154702"/>
          </a:xfrm>
          <a:prstGeom prst="rect">
            <a:avLst/>
          </a:prstGeom>
        </p:spPr>
      </p:pic>
      <p:sp>
        <p:nvSpPr>
          <p:cNvPr id="11" name="ชื่อเรื่อง 1">
            <a:extLst>
              <a:ext uri="{FF2B5EF4-FFF2-40B4-BE49-F238E27FC236}">
                <a16:creationId xmlns:a16="http://schemas.microsoft.com/office/drawing/2014/main" id="{10C2BB35-9438-4611-902D-EA4FBE1B3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023" y="187796"/>
            <a:ext cx="8774602" cy="1325563"/>
          </a:xfrm>
        </p:spPr>
        <p:txBody>
          <a:bodyPr>
            <a:normAutofit/>
          </a:bodyPr>
          <a:lstStyle/>
          <a:p>
            <a:pPr algn="r"/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ธรรมา</a:t>
            </a:r>
            <a:r>
              <a:rPr lang="th-TH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ภิ</a:t>
            </a:r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บาลข้อมูลภาครัฐ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BCED05D-C272-4117-8616-70684512B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6</a:t>
            </a:fld>
            <a:endParaRPr lang="en-US"/>
          </a:p>
        </p:txBody>
      </p:sp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162C37C8-8836-4383-8637-E627A00203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21" y="1393413"/>
            <a:ext cx="3918021" cy="5241919"/>
          </a:xfrm>
          <a:prstGeom prst="rect">
            <a:avLst/>
          </a:prstGeom>
        </p:spPr>
      </p:pic>
      <p:sp>
        <p:nvSpPr>
          <p:cNvPr id="5" name="กล่องข้อความ 4">
            <a:hlinkClick r:id="rId5" action="ppaction://hlinksldjump"/>
            <a:extLst>
              <a:ext uri="{FF2B5EF4-FFF2-40B4-BE49-F238E27FC236}">
                <a16:creationId xmlns:a16="http://schemas.microsoft.com/office/drawing/2014/main" id="{3AF8711C-77E1-4581-AEEB-A34942F3376C}"/>
              </a:ext>
            </a:extLst>
          </p:cNvPr>
          <p:cNvSpPr txBox="1"/>
          <p:nvPr/>
        </p:nvSpPr>
        <p:spPr>
          <a:xfrm>
            <a:off x="3570045" y="2200027"/>
            <a:ext cx="78553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01</a:t>
            </a:r>
          </a:p>
        </p:txBody>
      </p:sp>
      <p:sp>
        <p:nvSpPr>
          <p:cNvPr id="7" name="กล่องข้อความ 6">
            <a:hlinkClick r:id="rId6" action="ppaction://hlinksldjump"/>
            <a:extLst>
              <a:ext uri="{FF2B5EF4-FFF2-40B4-BE49-F238E27FC236}">
                <a16:creationId xmlns:a16="http://schemas.microsoft.com/office/drawing/2014/main" id="{5304328B-4ED1-4637-9A3C-3BC4E5C29D2C}"/>
              </a:ext>
            </a:extLst>
          </p:cNvPr>
          <p:cNvSpPr txBox="1"/>
          <p:nvPr/>
        </p:nvSpPr>
        <p:spPr>
          <a:xfrm>
            <a:off x="1242987" y="3429000"/>
            <a:ext cx="78553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02</a:t>
            </a:r>
          </a:p>
        </p:txBody>
      </p:sp>
      <p:sp>
        <p:nvSpPr>
          <p:cNvPr id="15" name="กล่องข้อความ 14">
            <a:hlinkClick r:id="rId7" action="ppaction://hlinksldjump"/>
            <a:extLst>
              <a:ext uri="{FF2B5EF4-FFF2-40B4-BE49-F238E27FC236}">
                <a16:creationId xmlns:a16="http://schemas.microsoft.com/office/drawing/2014/main" id="{371955D2-E4FD-4C61-8B5B-DC59088E8B07}"/>
              </a:ext>
            </a:extLst>
          </p:cNvPr>
          <p:cNvSpPr txBox="1"/>
          <p:nvPr/>
        </p:nvSpPr>
        <p:spPr>
          <a:xfrm>
            <a:off x="1242987" y="4985412"/>
            <a:ext cx="78553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04</a:t>
            </a:r>
          </a:p>
        </p:txBody>
      </p:sp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33D50771-B5BD-4933-9DDC-6060401A7D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735" y="1393413"/>
            <a:ext cx="5142862" cy="5056789"/>
          </a:xfrm>
          <a:prstGeom prst="rect">
            <a:avLst/>
          </a:prstGeom>
        </p:spPr>
      </p:pic>
      <p:pic>
        <p:nvPicPr>
          <p:cNvPr id="2" name="รูปภาพ 1">
            <a:hlinkClick r:id="rId9" action="ppaction://hlinksldjump"/>
            <a:extLst>
              <a:ext uri="{FF2B5EF4-FFF2-40B4-BE49-F238E27FC236}">
                <a16:creationId xmlns:a16="http://schemas.microsoft.com/office/drawing/2014/main" id="{5E4AF365-9EA3-4EF7-A8C2-39FE518152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67115" y="6356350"/>
            <a:ext cx="368607" cy="384105"/>
          </a:xfrm>
          <a:prstGeom prst="rect">
            <a:avLst/>
          </a:prstGeom>
        </p:spPr>
      </p:pic>
      <p:sp>
        <p:nvSpPr>
          <p:cNvPr id="3" name="กล่องข้อความ 2">
            <a:hlinkClick r:id="rId11" action="ppaction://hlinksldjump"/>
            <a:extLst>
              <a:ext uri="{FF2B5EF4-FFF2-40B4-BE49-F238E27FC236}">
                <a16:creationId xmlns:a16="http://schemas.microsoft.com/office/drawing/2014/main" id="{6517B372-42CE-4DC9-9B96-31A5D02A226A}"/>
              </a:ext>
            </a:extLst>
          </p:cNvPr>
          <p:cNvSpPr txBox="1"/>
          <p:nvPr/>
        </p:nvSpPr>
        <p:spPr>
          <a:xfrm>
            <a:off x="3601320" y="4259144"/>
            <a:ext cx="78553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0</a:t>
            </a:r>
            <a:r>
              <a:rPr lang="th-TH" sz="4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endParaRPr lang="en-US" sz="40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กล่องข้อความ 12">
            <a:hlinkClick r:id="rId12" action="ppaction://hlinksldjump"/>
            <a:extLst>
              <a:ext uri="{FF2B5EF4-FFF2-40B4-BE49-F238E27FC236}">
                <a16:creationId xmlns:a16="http://schemas.microsoft.com/office/drawing/2014/main" id="{D26524C4-316C-4B9F-B649-03E2A6EA2280}"/>
              </a:ext>
            </a:extLst>
          </p:cNvPr>
          <p:cNvSpPr txBox="1"/>
          <p:nvPr/>
        </p:nvSpPr>
        <p:spPr>
          <a:xfrm>
            <a:off x="3565005" y="5742316"/>
            <a:ext cx="78553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0</a:t>
            </a:r>
            <a:r>
              <a:rPr lang="th-TH" sz="4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</a:t>
            </a:r>
            <a:endParaRPr lang="en-US" sz="40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58894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58332A9-6497-4441-ABC7-B1A182364CF3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8" name="Picture 12" descr="รูปภาพที่เกี่ยวข้อง">
            <a:extLst>
              <a:ext uri="{FF2B5EF4-FFF2-40B4-BE49-F238E27FC236}">
                <a16:creationId xmlns:a16="http://schemas.microsoft.com/office/drawing/2014/main" id="{1798FB8D-8FEE-456D-BD1D-687C332F6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6" y="241562"/>
            <a:ext cx="1048731" cy="103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07F25409-AB88-4FFE-8ED8-84AAB5AD17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56300" r="9899" b="12201"/>
          <a:stretch/>
        </p:blipFill>
        <p:spPr>
          <a:xfrm>
            <a:off x="1293355" y="241562"/>
            <a:ext cx="2000746" cy="1154702"/>
          </a:xfrm>
          <a:prstGeom prst="rect">
            <a:avLst/>
          </a:prstGeom>
        </p:spPr>
      </p:pic>
      <p:sp>
        <p:nvSpPr>
          <p:cNvPr id="11" name="ชื่อเรื่อง 1">
            <a:extLst>
              <a:ext uri="{FF2B5EF4-FFF2-40B4-BE49-F238E27FC236}">
                <a16:creationId xmlns:a16="http://schemas.microsoft.com/office/drawing/2014/main" id="{10C2BB35-9438-4611-902D-EA4FBE1B3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023" y="187796"/>
            <a:ext cx="8774602" cy="1325563"/>
          </a:xfrm>
        </p:spPr>
        <p:txBody>
          <a:bodyPr>
            <a:normAutofit/>
          </a:bodyPr>
          <a:lstStyle/>
          <a:p>
            <a:pPr algn="r"/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ธรรมา</a:t>
            </a:r>
            <a:r>
              <a:rPr lang="th-TH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ภิ</a:t>
            </a:r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บาลข้อมูลภาครัฐ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62B8656D-FB76-43C2-BB1A-AF7325C1AD4A}"/>
              </a:ext>
            </a:extLst>
          </p:cNvPr>
          <p:cNvSpPr txBox="1"/>
          <p:nvPr/>
        </p:nvSpPr>
        <p:spPr>
          <a:xfrm>
            <a:off x="368490" y="1450030"/>
            <a:ext cx="1813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</a:t>
            </a:r>
            <a:r>
              <a:rPr lang="en-US" sz="32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(Data)</a:t>
            </a:r>
            <a:r>
              <a:rPr lang="th-TH" sz="32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endParaRPr lang="en-US" sz="3200" b="1" dirty="0">
              <a:solidFill>
                <a:srgbClr val="FF000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00D4847A-D509-482D-8CDF-7055DE16EF60}"/>
              </a:ext>
            </a:extLst>
          </p:cNvPr>
          <p:cNvSpPr txBox="1"/>
          <p:nvPr/>
        </p:nvSpPr>
        <p:spPr>
          <a:xfrm>
            <a:off x="463223" y="2113450"/>
            <a:ext cx="366100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แฟ้ม 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รายงาน 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หนังสือ 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แผนผัง 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แผน 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ภาพวาด 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ภายถ่าย </a:t>
            </a: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3E37E6DD-8CBA-4BFE-87E1-0FE82D13373E}"/>
              </a:ext>
            </a:extLst>
          </p:cNvPr>
          <p:cNvSpPr txBox="1"/>
          <p:nvPr/>
        </p:nvSpPr>
        <p:spPr>
          <a:xfrm>
            <a:off x="2061986" y="2188951"/>
            <a:ext cx="479052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ภาพถ่ายดาวเทียม 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ฟิล์ม             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การบันทึกภาพหรือเสียง 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การบันทึกโดยเครื่องคอมพิวเตอร์ เครื่องมือตรวจวัด 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การสำรวจระยะไกล หรือวิธีอื่นใดที่ทำให้สิ่งที่บันทึกไว้ปรากฎไว้</a:t>
            </a:r>
            <a:endParaRPr lang="en-US" sz="32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030976" y="1783777"/>
            <a:ext cx="48152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Availability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H SarabunPSK" pitchFamily="34" charset="-34"/>
                <a:cs typeface="TH SarabunPSK" pitchFamily="34" charset="-34"/>
              </a:rPr>
              <a:t> : </a:t>
            </a:r>
            <a:r>
              <a:rPr lang="th-TH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H SarabunPSK" pitchFamily="34" charset="-34"/>
                <a:cs typeface="TH SarabunPSK" pitchFamily="34" charset="-34"/>
              </a:rPr>
              <a:t>เป็นข้อมูลที่มีการจัดทำอยู่		         แล้วเป็นประจำไม่ว่าจะ                 	         เก็บในรูปแบบใดก็ตาม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H SarabunPSK" pitchFamily="34" charset="-34"/>
                <a:cs typeface="TH SarabunPSK" pitchFamily="34" charset="-34"/>
              </a:rPr>
              <a:t>Database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th-TH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H SarabunPSK" pitchFamily="34" charset="-34"/>
                <a:cs typeface="TH SarabunPSK" pitchFamily="34" charset="-34"/>
              </a:rPr>
              <a:t>รายงาน 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th-TH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H SarabunPSK" pitchFamily="34" charset="-34"/>
                <a:cs typeface="TH SarabunPSK" pitchFamily="34" charset="-34"/>
              </a:rPr>
              <a:t>เครื่องคอมพิวเตอร์ส่วนบุคคล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8847" y="5152824"/>
            <a:ext cx="1487409" cy="1281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894" y="5204939"/>
            <a:ext cx="1726429" cy="1177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รูปภาพ 15">
            <a:hlinkClick r:id="rId6" action="ppaction://hlinksldjump"/>
            <a:extLst>
              <a:ext uri="{FF2B5EF4-FFF2-40B4-BE49-F238E27FC236}">
                <a16:creationId xmlns:a16="http://schemas.microsoft.com/office/drawing/2014/main" id="{3C5E7252-DF1A-476A-B33A-28A624BD18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5423" y="6349970"/>
            <a:ext cx="383802" cy="406689"/>
          </a:xfrm>
          <a:prstGeom prst="rect">
            <a:avLst/>
          </a:prstGeom>
        </p:spPr>
      </p:pic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A7495760-801C-4973-A672-1C8F9B116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416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58332A9-6497-4441-ABC7-B1A182364CF3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8" name="Picture 12" descr="รูปภาพที่เกี่ยวข้อง">
            <a:extLst>
              <a:ext uri="{FF2B5EF4-FFF2-40B4-BE49-F238E27FC236}">
                <a16:creationId xmlns:a16="http://schemas.microsoft.com/office/drawing/2014/main" id="{1798FB8D-8FEE-456D-BD1D-687C332F6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6" y="241562"/>
            <a:ext cx="1048731" cy="103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07F25409-AB88-4FFE-8ED8-84AAB5AD17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56300" r="9899" b="12201"/>
          <a:stretch/>
        </p:blipFill>
        <p:spPr>
          <a:xfrm>
            <a:off x="1293355" y="241562"/>
            <a:ext cx="2000746" cy="1154702"/>
          </a:xfrm>
          <a:prstGeom prst="rect">
            <a:avLst/>
          </a:prstGeom>
        </p:spPr>
      </p:pic>
      <p:sp>
        <p:nvSpPr>
          <p:cNvPr id="11" name="ชื่อเรื่อง 1">
            <a:extLst>
              <a:ext uri="{FF2B5EF4-FFF2-40B4-BE49-F238E27FC236}">
                <a16:creationId xmlns:a16="http://schemas.microsoft.com/office/drawing/2014/main" id="{10C2BB35-9438-4611-902D-EA4FBE1B3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023" y="187796"/>
            <a:ext cx="8774602" cy="1325563"/>
          </a:xfrm>
        </p:spPr>
        <p:txBody>
          <a:bodyPr>
            <a:normAutofit/>
          </a:bodyPr>
          <a:lstStyle/>
          <a:p>
            <a:pPr algn="r"/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ธรรมา</a:t>
            </a:r>
            <a:r>
              <a:rPr lang="th-TH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ภิ</a:t>
            </a:r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บาลข้อมูลภาครัฐ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62B8656D-FB76-43C2-BB1A-AF7325C1AD4A}"/>
              </a:ext>
            </a:extLst>
          </p:cNvPr>
          <p:cNvSpPr txBox="1"/>
          <p:nvPr/>
        </p:nvSpPr>
        <p:spPr>
          <a:xfrm>
            <a:off x="359649" y="1302541"/>
            <a:ext cx="11603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ชุดข้อมูล (</a:t>
            </a:r>
            <a:r>
              <a:rPr lang="en-US" sz="32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Data Set):</a:t>
            </a:r>
            <a:r>
              <a:rPr lang="th-TH" sz="32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การนำข้อมูลจากหลายแหล่งมารวบรวมเพื่อจัดเป็นชุดให้ตรงตามลักษณะโครงสร้างของข้อมูล</a:t>
            </a:r>
            <a:endParaRPr lang="en-US" sz="24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18" name="กล่องข้อความ 17">
            <a:extLst>
              <a:ext uri="{FF2B5EF4-FFF2-40B4-BE49-F238E27FC236}">
                <a16:creationId xmlns:a16="http://schemas.microsoft.com/office/drawing/2014/main" id="{FECB705B-00B9-4DDC-9E33-2ED005D5302E}"/>
              </a:ext>
            </a:extLst>
          </p:cNvPr>
          <p:cNvSpPr txBox="1"/>
          <p:nvPr/>
        </p:nvSpPr>
        <p:spPr>
          <a:xfrm>
            <a:off x="539931" y="1791314"/>
            <a:ext cx="15908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ตัวอย่าง </a:t>
            </a:r>
            <a:r>
              <a:rPr lang="en-US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: </a:t>
            </a:r>
            <a:r>
              <a:rPr lang="th-TH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ข้อมูลสินค้า</a:t>
            </a:r>
            <a:r>
              <a:rPr lang="en-US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							</a:t>
            </a:r>
          </a:p>
        </p:txBody>
      </p:sp>
      <p:sp>
        <p:nvSpPr>
          <p:cNvPr id="3" name="Rectangle 2"/>
          <p:cNvSpPr/>
          <p:nvPr/>
        </p:nvSpPr>
        <p:spPr>
          <a:xfrm>
            <a:off x="6241410" y="6197259"/>
            <a:ext cx="5410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ที่มา ศูนย์เทคโนโลยีสารสนเทศและการสื่อสาร สำนักงานปลัดกระทรวงพาณิชย์</a:t>
            </a:r>
            <a:endParaRPr lang="en-US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14" name="รูปภาพ 13">
            <a:hlinkClick r:id="rId4" action="ppaction://hlinksldjump"/>
            <a:extLst>
              <a:ext uri="{FF2B5EF4-FFF2-40B4-BE49-F238E27FC236}">
                <a16:creationId xmlns:a16="http://schemas.microsoft.com/office/drawing/2014/main" id="{A66B5513-4B70-468B-869F-FAFF80E57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360" y="6511029"/>
            <a:ext cx="305504" cy="318349"/>
          </a:xfrm>
          <a:prstGeom prst="rect">
            <a:avLst/>
          </a:prstGeom>
        </p:spPr>
      </p:pic>
      <p:pic>
        <p:nvPicPr>
          <p:cNvPr id="15" name="รูปภาพ 14">
            <a:hlinkClick r:id="rId6" action="ppaction://hlinksldjump"/>
            <a:extLst>
              <a:ext uri="{FF2B5EF4-FFF2-40B4-BE49-F238E27FC236}">
                <a16:creationId xmlns:a16="http://schemas.microsoft.com/office/drawing/2014/main" id="{D32CE9FD-99D9-41CD-BF15-BB750D3B48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24877" y="6511028"/>
            <a:ext cx="305504" cy="318349"/>
          </a:xfrm>
          <a:prstGeom prst="rect">
            <a:avLst/>
          </a:prstGeom>
        </p:spPr>
      </p:pic>
      <p:pic>
        <p:nvPicPr>
          <p:cNvPr id="21" name="รูปภาพ 20">
            <a:hlinkClick r:id="rId7" action="ppaction://hlinksldjump"/>
            <a:extLst>
              <a:ext uri="{FF2B5EF4-FFF2-40B4-BE49-F238E27FC236}">
                <a16:creationId xmlns:a16="http://schemas.microsoft.com/office/drawing/2014/main" id="{79FB3B63-586A-4B76-92BD-E03E692597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097" y="6460046"/>
            <a:ext cx="348547" cy="369332"/>
          </a:xfrm>
          <a:prstGeom prst="rect">
            <a:avLst/>
          </a:prstGeom>
        </p:spPr>
      </p:pic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A6AEF8F8-DB12-430A-B766-E4153203B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5856" y="6352143"/>
            <a:ext cx="2743200" cy="365125"/>
          </a:xfrm>
        </p:spPr>
        <p:txBody>
          <a:bodyPr/>
          <a:lstStyle/>
          <a:p>
            <a:fld id="{35348D52-DC84-4773-8E8B-B35C07E40354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9" name="ตาราง 8">
            <a:extLst>
              <a:ext uri="{FF2B5EF4-FFF2-40B4-BE49-F238E27FC236}">
                <a16:creationId xmlns:a16="http://schemas.microsoft.com/office/drawing/2014/main" id="{DF6960DF-F79C-4621-A654-1509A52252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298391"/>
              </p:ext>
            </p:extLst>
          </p:nvPr>
        </p:nvGraphicFramePr>
        <p:xfrm>
          <a:off x="1325628" y="2514946"/>
          <a:ext cx="9659203" cy="22517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7432">
                  <a:extLst>
                    <a:ext uri="{9D8B030D-6E8A-4147-A177-3AD203B41FA5}">
                      <a16:colId xmlns:a16="http://schemas.microsoft.com/office/drawing/2014/main" val="1269019068"/>
                    </a:ext>
                  </a:extLst>
                </a:gridCol>
                <a:gridCol w="1712220">
                  <a:extLst>
                    <a:ext uri="{9D8B030D-6E8A-4147-A177-3AD203B41FA5}">
                      <a16:colId xmlns:a16="http://schemas.microsoft.com/office/drawing/2014/main" val="1656320951"/>
                    </a:ext>
                  </a:extLst>
                </a:gridCol>
                <a:gridCol w="1082204">
                  <a:extLst>
                    <a:ext uri="{9D8B030D-6E8A-4147-A177-3AD203B41FA5}">
                      <a16:colId xmlns:a16="http://schemas.microsoft.com/office/drawing/2014/main" val="2355714550"/>
                    </a:ext>
                  </a:extLst>
                </a:gridCol>
                <a:gridCol w="2285793">
                  <a:extLst>
                    <a:ext uri="{9D8B030D-6E8A-4147-A177-3AD203B41FA5}">
                      <a16:colId xmlns:a16="http://schemas.microsoft.com/office/drawing/2014/main" val="2275753131"/>
                    </a:ext>
                  </a:extLst>
                </a:gridCol>
                <a:gridCol w="3561554">
                  <a:extLst>
                    <a:ext uri="{9D8B030D-6E8A-4147-A177-3AD203B41FA5}">
                      <a16:colId xmlns:a16="http://schemas.microsoft.com/office/drawing/2014/main" val="1028455578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err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ComCode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err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ShowCode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ImExType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EnDescriptions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err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ThDescriptions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23663616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Total Exports                                                                                                          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รวมทั้งสิ้น                                                                                                             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432140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100000000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Agricultural products                                                                                                  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สินค้าเกษตรกรรม (กสิกรรม,ปศุสัตว์,ประมง)                                                                                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663741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101000000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Agriculture products                                                                                                   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สินค้ากสิกรรม                                                                                                           </a:t>
                      </a:r>
                      <a:endParaRPr lang="th-TH" sz="24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8531779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101010000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Rice                                                                                                                   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ข้าว                                                                                                                    </a:t>
                      </a:r>
                      <a:endParaRPr lang="th-TH" sz="24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8125857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101010100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White non-glutinous rice                                                                                               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u="none" strike="noStrike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ข้าวขาว                                                                                                                 </a:t>
                      </a:r>
                      <a:endParaRPr lang="th-TH" sz="24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24515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2829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58332A9-6497-4441-ABC7-B1A182364CF3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8" name="Picture 12" descr="รูปภาพที่เกี่ยวข้อง">
            <a:extLst>
              <a:ext uri="{FF2B5EF4-FFF2-40B4-BE49-F238E27FC236}">
                <a16:creationId xmlns:a16="http://schemas.microsoft.com/office/drawing/2014/main" id="{1798FB8D-8FEE-456D-BD1D-687C332F6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6" y="241562"/>
            <a:ext cx="1048731" cy="103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07F25409-AB88-4FFE-8ED8-84AAB5AD17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56300" r="9899" b="12201"/>
          <a:stretch/>
        </p:blipFill>
        <p:spPr>
          <a:xfrm>
            <a:off x="1293355" y="241562"/>
            <a:ext cx="2000746" cy="1154702"/>
          </a:xfrm>
          <a:prstGeom prst="rect">
            <a:avLst/>
          </a:prstGeom>
        </p:spPr>
      </p:pic>
      <p:sp>
        <p:nvSpPr>
          <p:cNvPr id="11" name="ชื่อเรื่อง 1">
            <a:extLst>
              <a:ext uri="{FF2B5EF4-FFF2-40B4-BE49-F238E27FC236}">
                <a16:creationId xmlns:a16="http://schemas.microsoft.com/office/drawing/2014/main" id="{10C2BB35-9438-4611-902D-EA4FBE1B3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023" y="187796"/>
            <a:ext cx="8774602" cy="1325563"/>
          </a:xfrm>
        </p:spPr>
        <p:txBody>
          <a:bodyPr>
            <a:normAutofit/>
          </a:bodyPr>
          <a:lstStyle/>
          <a:p>
            <a:pPr algn="r"/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ธรรมา</a:t>
            </a:r>
            <a:r>
              <a:rPr lang="th-TH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ภิ</a:t>
            </a:r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บาลข้อมูลภาครัฐ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62B8656D-FB76-43C2-BB1A-AF7325C1AD4A}"/>
              </a:ext>
            </a:extLst>
          </p:cNvPr>
          <p:cNvSpPr txBox="1"/>
          <p:nvPr/>
        </p:nvSpPr>
        <p:spPr>
          <a:xfrm>
            <a:off x="368490" y="1450030"/>
            <a:ext cx="11477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พจนานุกรมข้อมูล </a:t>
            </a:r>
            <a:r>
              <a:rPr lang="en-US" sz="32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(Data Dictionary) : </a:t>
            </a:r>
            <a:r>
              <a:rPr lang="th-TH" sz="25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ตารางหรือข้อมูลที่ใช้อธิบายรายละเอียดของข้อมูลในแต่ละแถวหรือคอลัมน์</a:t>
            </a:r>
            <a:endParaRPr lang="en-US" sz="25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7" y="2390862"/>
            <a:ext cx="5948934" cy="3840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980" y="2390862"/>
            <a:ext cx="5685944" cy="3965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8890920" y="6461296"/>
            <a:ext cx="3055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https://data.go.th/dataset/fire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5010" y="2013033"/>
            <a:ext cx="3615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ชุดข้อมูล </a:t>
            </a:r>
            <a:r>
              <a:rPr lang="en-US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การเกิดอัคคี</a:t>
            </a:r>
            <a:r>
              <a:rPr lang="en-US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/</a:t>
            </a: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ภัยในกรุงเทพมหานคร</a:t>
            </a:r>
            <a:endParaRPr lang="en-US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59979" y="2034805"/>
            <a:ext cx="3615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พจนานุกรมข้อมูล </a:t>
            </a:r>
            <a:r>
              <a:rPr lang="en-US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การเกิดอัคคี</a:t>
            </a:r>
            <a:r>
              <a:rPr lang="en-US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/</a:t>
            </a: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ภัยในกรุงเทพมหานคร</a:t>
            </a:r>
            <a:endParaRPr lang="en-US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5" name="รูปภาพ 14">
            <a:hlinkClick r:id="rId6" action="ppaction://hlinksldjump"/>
            <a:extLst>
              <a:ext uri="{FF2B5EF4-FFF2-40B4-BE49-F238E27FC236}">
                <a16:creationId xmlns:a16="http://schemas.microsoft.com/office/drawing/2014/main" id="{D9DBCB20-F590-4961-AAC9-82E31230DA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778" y="6446676"/>
            <a:ext cx="376142" cy="398572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F14563D-B2BE-4CA2-A29A-C4881C37A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346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58332A9-6497-4441-ABC7-B1A182364CF3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8" name="Picture 12" descr="รูปภาพที่เกี่ยวข้อง">
            <a:extLst>
              <a:ext uri="{FF2B5EF4-FFF2-40B4-BE49-F238E27FC236}">
                <a16:creationId xmlns:a16="http://schemas.microsoft.com/office/drawing/2014/main" id="{1798FB8D-8FEE-456D-BD1D-687C332F6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6" y="241562"/>
            <a:ext cx="1048731" cy="103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07F25409-AB88-4FFE-8ED8-84AAB5AD17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56300" r="9899" b="12201"/>
          <a:stretch/>
        </p:blipFill>
        <p:spPr>
          <a:xfrm>
            <a:off x="1293355" y="241562"/>
            <a:ext cx="2000746" cy="1154702"/>
          </a:xfrm>
          <a:prstGeom prst="rect">
            <a:avLst/>
          </a:prstGeom>
        </p:spPr>
      </p:pic>
      <p:sp>
        <p:nvSpPr>
          <p:cNvPr id="11" name="ชื่อเรื่อง 1">
            <a:extLst>
              <a:ext uri="{FF2B5EF4-FFF2-40B4-BE49-F238E27FC236}">
                <a16:creationId xmlns:a16="http://schemas.microsoft.com/office/drawing/2014/main" id="{10C2BB35-9438-4611-902D-EA4FBE1B3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023" y="187796"/>
            <a:ext cx="8774602" cy="1325563"/>
          </a:xfrm>
        </p:spPr>
        <p:txBody>
          <a:bodyPr>
            <a:normAutofit/>
          </a:bodyPr>
          <a:lstStyle/>
          <a:p>
            <a:pPr algn="r"/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ธรรมา</a:t>
            </a:r>
            <a:r>
              <a:rPr lang="th-TH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ภิ</a:t>
            </a:r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บาลข้อมูลภาครัฐ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62B8656D-FB76-43C2-BB1A-AF7325C1AD4A}"/>
              </a:ext>
            </a:extLst>
          </p:cNvPr>
          <p:cNvSpPr txBox="1"/>
          <p:nvPr/>
        </p:nvSpPr>
        <p:spPr>
          <a:xfrm>
            <a:off x="368490" y="1239010"/>
            <a:ext cx="11477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คำอธิบายชุดข้อมูล (</a:t>
            </a:r>
            <a:r>
              <a:rPr lang="en-US" sz="32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Meta Data) : </a:t>
            </a:r>
            <a:r>
              <a:rPr lang="th-TH" sz="25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ข้อมูลที่ใช้อธิบายข้อมูล</a:t>
            </a:r>
            <a:endParaRPr lang="en-US" sz="25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08E8E17-93FB-49EB-9536-6F17377BF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รูปภาพ 4">
            <a:hlinkClick r:id="rId4" action="ppaction://hlinksldjump"/>
            <a:extLst>
              <a:ext uri="{FF2B5EF4-FFF2-40B4-BE49-F238E27FC236}">
                <a16:creationId xmlns:a16="http://schemas.microsoft.com/office/drawing/2014/main" id="{CE4ADBE3-EA45-4F08-873A-D6B2D36406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351" y="5976950"/>
            <a:ext cx="368607" cy="384105"/>
          </a:xfrm>
          <a:prstGeom prst="rect">
            <a:avLst/>
          </a:prstGeom>
        </p:spPr>
      </p:pic>
      <p:pic>
        <p:nvPicPr>
          <p:cNvPr id="7" name="รูปภาพ 6">
            <a:hlinkClick r:id="rId6" action="ppaction://hlinksldjump"/>
            <a:extLst>
              <a:ext uri="{FF2B5EF4-FFF2-40B4-BE49-F238E27FC236}">
                <a16:creationId xmlns:a16="http://schemas.microsoft.com/office/drawing/2014/main" id="{6C636EFB-472F-4AF2-88F6-12CAA80D07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12321" y="5976950"/>
            <a:ext cx="368607" cy="384105"/>
          </a:xfrm>
          <a:prstGeom prst="rect">
            <a:avLst/>
          </a:prstGeom>
        </p:spPr>
      </p:pic>
      <p:pic>
        <p:nvPicPr>
          <p:cNvPr id="9" name="รูปภาพ 8">
            <a:hlinkClick r:id="rId7" action="ppaction://hlinksldjump"/>
            <a:extLst>
              <a:ext uri="{FF2B5EF4-FFF2-40B4-BE49-F238E27FC236}">
                <a16:creationId xmlns:a16="http://schemas.microsoft.com/office/drawing/2014/main" id="{D532EE67-9A16-44AF-88BC-2571D47F80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256" y="5957778"/>
            <a:ext cx="376142" cy="398572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637A4DC8-95B7-45BD-B63F-73F75B9195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274" y="1804629"/>
            <a:ext cx="8623957" cy="486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28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58332A9-6497-4441-ABC7-B1A182364CF3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8" name="Picture 12" descr="รูปภาพที่เกี่ยวข้อง">
            <a:extLst>
              <a:ext uri="{FF2B5EF4-FFF2-40B4-BE49-F238E27FC236}">
                <a16:creationId xmlns:a16="http://schemas.microsoft.com/office/drawing/2014/main" id="{1798FB8D-8FEE-456D-BD1D-687C332F6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6" y="241562"/>
            <a:ext cx="1048731" cy="103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07F25409-AB88-4FFE-8ED8-84AAB5AD17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56300" r="9899" b="12201"/>
          <a:stretch/>
        </p:blipFill>
        <p:spPr>
          <a:xfrm>
            <a:off x="1293355" y="241562"/>
            <a:ext cx="2000746" cy="1154702"/>
          </a:xfrm>
          <a:prstGeom prst="rect">
            <a:avLst/>
          </a:prstGeom>
        </p:spPr>
      </p:pic>
      <p:sp>
        <p:nvSpPr>
          <p:cNvPr id="11" name="ชื่อเรื่อง 1">
            <a:extLst>
              <a:ext uri="{FF2B5EF4-FFF2-40B4-BE49-F238E27FC236}">
                <a16:creationId xmlns:a16="http://schemas.microsoft.com/office/drawing/2014/main" id="{10C2BB35-9438-4611-902D-EA4FBE1B3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023" y="187796"/>
            <a:ext cx="8774602" cy="1325563"/>
          </a:xfrm>
        </p:spPr>
        <p:txBody>
          <a:bodyPr>
            <a:normAutofit/>
          </a:bodyPr>
          <a:lstStyle/>
          <a:p>
            <a:pPr algn="r"/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ธรรมา</a:t>
            </a:r>
            <a:r>
              <a:rPr lang="th-TH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ภิ</a:t>
            </a:r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บาลข้อมูลภาครัฐ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7" name="กล่องข้อความ 1">
            <a:extLst>
              <a:ext uri="{FF2B5EF4-FFF2-40B4-BE49-F238E27FC236}">
                <a16:creationId xmlns:a16="http://schemas.microsoft.com/office/drawing/2014/main" id="{62B8656D-FB76-43C2-BB1A-AF7325C1AD4A}"/>
              </a:ext>
            </a:extLst>
          </p:cNvPr>
          <p:cNvSpPr txBox="1"/>
          <p:nvPr/>
        </p:nvSpPr>
        <p:spPr>
          <a:xfrm>
            <a:off x="368490" y="1450030"/>
            <a:ext cx="11477767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คำอธิบายชุดข้อมูล</a:t>
            </a:r>
            <a:r>
              <a:rPr lang="en-US" sz="32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: </a:t>
            </a:r>
            <a:r>
              <a:rPr lang="th-TH" sz="25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ข้อมูลรายชื่อหน่วยงานภาครัฐที่จัดทำแผนดำเนินการธุรกิจอย่างต่อเนื่อง </a:t>
            </a:r>
            <a:r>
              <a:rPr lang="en-US" sz="25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(BCP) </a:t>
            </a:r>
            <a:r>
              <a:rPr lang="th-TH" sz="25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ที่มีคำอธิบายชุดข้อมูล     		       ที่สอดคล้องตามที่ สพร</a:t>
            </a:r>
            <a:r>
              <a:rPr lang="en-US" sz="25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. </a:t>
            </a:r>
            <a:r>
              <a:rPr lang="th-TH" sz="25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กำหนด</a:t>
            </a:r>
            <a:endParaRPr lang="en-US" sz="25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55872"/>
              </p:ext>
            </p:extLst>
          </p:nvPr>
        </p:nvGraphicFramePr>
        <p:xfrm>
          <a:off x="85199" y="2419526"/>
          <a:ext cx="6214933" cy="4355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3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4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81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รายการคำอธิบายชุดข้อมูล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รายละเอียดที่ต้องระบุ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ประเภทข้อมูล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ข้อมูลทะเบียน บันทึกด้วยรหัส "1"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ชื่อชุดข้อมูล 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รายชื่อหน่วยงานภาครัฐที่จัดทำแผนดำเนินธุรกิจอย่างต่อเนื่อง </a:t>
                      </a:r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BCP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องค์กร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สำนักงานคณะกรรมการการพัฒนาระบบราชการ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ชื่อผู้ติดต่อ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กองยุทธศาสตร์การพัฒนาระบบราชการ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อีเมล์ผู้ติดต่อ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krittapon.c@opdc.go.th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คำสำคัญ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BCP,COVID, </a:t>
                      </a:r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แผนดำเนินธุรกิจอย่างต่อเนื่อง, การบริหารความพร้อมต่อสภาวะวิกฤต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รายละเอียด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ชุดข้อมูลรายชื่อหน่วยงานภาครัฐที่มีการจัดทำแผนดำเนินธุรกิจอย่างต่อเนื่องสำหรับการบริหารความพร้อมต่อสภาวะวิกฤต (</a:t>
                      </a:r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BCP)</a:t>
                      </a:r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ซึ่งได้ปรับปรุงหรือจัดทำขึ้นใหม่ ณ ปี </a:t>
                      </a:r>
                      <a:r>
                        <a:rPr lang="th-TH" dirty="0" err="1">
                          <a:latin typeface="TH SarabunPSK" pitchFamily="34" charset="-34"/>
                          <a:cs typeface="TH SarabunPSK" pitchFamily="34" charset="-34"/>
                        </a:rPr>
                        <a:t>พ.ศ</a:t>
                      </a:r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 2563 ตามมติ ครม.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9524754"/>
              </p:ext>
            </p:extLst>
          </p:nvPr>
        </p:nvGraphicFramePr>
        <p:xfrm>
          <a:off x="6332988" y="2423023"/>
          <a:ext cx="6323436" cy="44464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2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3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81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รายการคำอธิบายชุดข้อมูล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รายละเอียดที่ต้องระบุ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วัตถุประสงค์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มติคณะรัฐมนตรี </a:t>
                      </a:r>
                      <a:r>
                        <a:rPr lang="th-TH" dirty="0" err="1">
                          <a:latin typeface="TH SarabunPSK" pitchFamily="34" charset="-34"/>
                          <a:cs typeface="TH SarabunPSK" pitchFamily="34" charset="-34"/>
                        </a:rPr>
                        <a:t>บันทึด</a:t>
                      </a:r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ด้วยรหัส "08"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9.1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ชื่อชุดข้อมูล 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หน่วยความถี่ของการปรับปรุงข้อมูล ปี บันทึกด้วยรหัส "</a:t>
                      </a:r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A"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ค่าความถี่ของการปรับปรุงข้อมูล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ขอบเขตเชิงภูมิศาสตร์หรือ เชิงพื้นที่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ตำบล บันทึกด้วยรหัส </a:t>
                      </a:r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“08”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แหล่งที่มา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รายงานผลการประเมินตนเองเบื้องต้นของแผนดำเนินธุรกิจอย่างต่อเนื่อง (</a:t>
                      </a:r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BCP Checklist)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รูปแบบการเก็บข้อมูล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CSV, XLXS </a:t>
                      </a:r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บันทึกด้วยรหัส</a:t>
                      </a:r>
                      <a:r>
                        <a:rPr lang="th-TH" baseline="0" dirty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baseline="0" dirty="0">
                          <a:latin typeface="TH SarabunPSK" pitchFamily="34" charset="-34"/>
                          <a:cs typeface="TH SarabunPSK" pitchFamily="34" charset="-34"/>
                        </a:rPr>
                        <a:t>“02” “10”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หมวดข้อมูลตามธรรมมา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r>
                        <a:rPr lang="th-TH" dirty="0" err="1">
                          <a:latin typeface="TH SarabunPSK" pitchFamily="34" charset="-34"/>
                          <a:cs typeface="TH SarabunPSK" pitchFamily="34" charset="-34"/>
                        </a:rPr>
                        <a:t>ภิ</a:t>
                      </a:r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บาลข้อมูล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หมวดสาธารณะ</a:t>
                      </a:r>
                      <a:r>
                        <a:rPr lang="th-TH" baseline="0" dirty="0">
                          <a:latin typeface="TH SarabunPSK" pitchFamily="34" charset="-34"/>
                          <a:cs typeface="TH SarabunPSK" pitchFamily="34" charset="-34"/>
                        </a:rPr>
                        <a:t> บันทึกด้วยรหัส </a:t>
                      </a:r>
                      <a:r>
                        <a:rPr lang="en-US" baseline="0" dirty="0">
                          <a:latin typeface="TH SarabunPSK" pitchFamily="34" charset="-34"/>
                          <a:cs typeface="TH SarabunPSK" pitchFamily="34" charset="-34"/>
                        </a:rPr>
                        <a:t>“1”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>
                          <a:latin typeface="TH SarabunPSK" pitchFamily="34" charset="-34"/>
                          <a:cs typeface="TH SarabunPSK" pitchFamily="34" charset="-34"/>
                        </a:rPr>
                        <a:t>สัญญาอนุญาตให้ใช้ข้อมล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H SarabunPSK" pitchFamily="34" charset="-34"/>
                          <a:cs typeface="TH SarabunPSK" pitchFamily="34" charset="-34"/>
                        </a:rPr>
                        <a:t>Open</a:t>
                      </a:r>
                      <a:r>
                        <a:rPr lang="en-US" baseline="0" dirty="0">
                          <a:latin typeface="TH SarabunPSK" pitchFamily="34" charset="-34"/>
                          <a:cs typeface="TH SarabunPSK" pitchFamily="34" charset="-34"/>
                        </a:rPr>
                        <a:t> Data Common </a:t>
                      </a:r>
                      <a:r>
                        <a:rPr lang="th-TH" baseline="0" dirty="0">
                          <a:latin typeface="TH SarabunPSK" pitchFamily="34" charset="-34"/>
                          <a:cs typeface="TH SarabunPSK" pitchFamily="34" charset="-34"/>
                        </a:rPr>
                        <a:t>บันทึกด้วยรหัส </a:t>
                      </a:r>
                      <a:r>
                        <a:rPr lang="en-US" baseline="0" dirty="0">
                          <a:latin typeface="TH SarabunPSK" pitchFamily="34" charset="-34"/>
                          <a:cs typeface="TH SarabunPSK" pitchFamily="34" charset="-34"/>
                        </a:rPr>
                        <a:t>“5”</a:t>
                      </a:r>
                      <a:endParaRPr lang="en-US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A6B92A82-47C8-4BD9-971E-AEFCCA7BF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11</a:t>
            </a:fld>
            <a:endParaRPr lang="en-US"/>
          </a:p>
        </p:txBody>
      </p:sp>
      <p:pic>
        <p:nvPicPr>
          <p:cNvPr id="3" name="รูปภาพ 2">
            <a:hlinkClick r:id="rId4" action="ppaction://hlinksldjump"/>
            <a:extLst>
              <a:ext uri="{FF2B5EF4-FFF2-40B4-BE49-F238E27FC236}">
                <a16:creationId xmlns:a16="http://schemas.microsoft.com/office/drawing/2014/main" id="{EC0E0647-106E-4EE4-BE80-1B7CBC1FAC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49" y="6286125"/>
            <a:ext cx="368607" cy="384105"/>
          </a:xfrm>
          <a:prstGeom prst="rect">
            <a:avLst/>
          </a:prstGeom>
        </p:spPr>
      </p:pic>
      <p:pic>
        <p:nvPicPr>
          <p:cNvPr id="9" name="รูปภาพ 8">
            <a:hlinkClick r:id="rId6" action="ppaction://hlinksldjump"/>
            <a:extLst>
              <a:ext uri="{FF2B5EF4-FFF2-40B4-BE49-F238E27FC236}">
                <a16:creationId xmlns:a16="http://schemas.microsoft.com/office/drawing/2014/main" id="{7A877B85-4168-4B04-9D3F-04DA898EA9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97854" y="6300592"/>
            <a:ext cx="368607" cy="384105"/>
          </a:xfrm>
          <a:prstGeom prst="rect">
            <a:avLst/>
          </a:prstGeom>
        </p:spPr>
      </p:pic>
      <p:pic>
        <p:nvPicPr>
          <p:cNvPr id="15" name="รูปภาพ 14">
            <a:hlinkClick r:id="rId7" action="ppaction://hlinksldjump"/>
            <a:extLst>
              <a:ext uri="{FF2B5EF4-FFF2-40B4-BE49-F238E27FC236}">
                <a16:creationId xmlns:a16="http://schemas.microsoft.com/office/drawing/2014/main" id="{A02216BC-4984-4F07-A899-35DF9BBECE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84" y="6286125"/>
            <a:ext cx="376142" cy="39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895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58332A9-6497-4441-ABC7-B1A182364CF3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8" name="Picture 12" descr="รูปภาพที่เกี่ยวข้อง">
            <a:extLst>
              <a:ext uri="{FF2B5EF4-FFF2-40B4-BE49-F238E27FC236}">
                <a16:creationId xmlns:a16="http://schemas.microsoft.com/office/drawing/2014/main" id="{1798FB8D-8FEE-456D-BD1D-687C332F6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6" y="241562"/>
            <a:ext cx="1048731" cy="103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07F25409-AB88-4FFE-8ED8-84AAB5AD17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56300" r="9899" b="12201"/>
          <a:stretch/>
        </p:blipFill>
        <p:spPr>
          <a:xfrm>
            <a:off x="1293355" y="241562"/>
            <a:ext cx="2000746" cy="1154702"/>
          </a:xfrm>
          <a:prstGeom prst="rect">
            <a:avLst/>
          </a:prstGeom>
        </p:spPr>
      </p:pic>
      <p:sp>
        <p:nvSpPr>
          <p:cNvPr id="9" name="ชื่อเรื่อง 1">
            <a:extLst>
              <a:ext uri="{FF2B5EF4-FFF2-40B4-BE49-F238E27FC236}">
                <a16:creationId xmlns:a16="http://schemas.microsoft.com/office/drawing/2014/main" id="{B49894B0-5CFD-4B01-8405-5CF8E2218E43}"/>
              </a:ext>
            </a:extLst>
          </p:cNvPr>
          <p:cNvSpPr txBox="1">
            <a:spLocks/>
          </p:cNvSpPr>
          <p:nvPr/>
        </p:nvSpPr>
        <p:spPr>
          <a:xfrm>
            <a:off x="6723194" y="147746"/>
            <a:ext cx="43494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ธรรมา</a:t>
            </a:r>
            <a:r>
              <a:rPr lang="th-TH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ภิ</a:t>
            </a:r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บาลข้อมูลภาครัฐ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FC763BE1-7BF5-431E-AD7F-FF6D5E349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12</a:t>
            </a:fld>
            <a:endParaRPr lang="en-US"/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1A50D258-252C-449F-84CE-2FEEBA19D8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282" y="1929504"/>
            <a:ext cx="9745435" cy="4763165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F7A4161F-1AEC-406B-AFCB-1576E9A960BD}"/>
              </a:ext>
            </a:extLst>
          </p:cNvPr>
          <p:cNvSpPr txBox="1"/>
          <p:nvPr/>
        </p:nvSpPr>
        <p:spPr>
          <a:xfrm>
            <a:off x="1802523" y="5862648"/>
            <a:ext cx="4637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u="sng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หน่วยงานที่รับผิดชอบ คือ สำนักงานสถิติแห่งชาติ</a:t>
            </a:r>
            <a:endParaRPr lang="en-US" b="1" u="sng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735CF651-6C80-4581-B6E6-FC1D92CF1C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282" y="1417331"/>
            <a:ext cx="9342424" cy="49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966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58332A9-6497-4441-ABC7-B1A182364CF3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8" name="Picture 12" descr="รูปภาพที่เกี่ยวข้อง">
            <a:extLst>
              <a:ext uri="{FF2B5EF4-FFF2-40B4-BE49-F238E27FC236}">
                <a16:creationId xmlns:a16="http://schemas.microsoft.com/office/drawing/2014/main" id="{1798FB8D-8FEE-456D-BD1D-687C332F6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6" y="241562"/>
            <a:ext cx="1048731" cy="103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07F25409-AB88-4FFE-8ED8-84AAB5AD17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56300" r="9899" b="12201"/>
          <a:stretch/>
        </p:blipFill>
        <p:spPr>
          <a:xfrm>
            <a:off x="1293355" y="241562"/>
            <a:ext cx="2000746" cy="1154702"/>
          </a:xfrm>
          <a:prstGeom prst="rect">
            <a:avLst/>
          </a:prstGeom>
        </p:spPr>
      </p:pic>
      <p:sp>
        <p:nvSpPr>
          <p:cNvPr id="9" name="ชื่อเรื่อง 1">
            <a:extLst>
              <a:ext uri="{FF2B5EF4-FFF2-40B4-BE49-F238E27FC236}">
                <a16:creationId xmlns:a16="http://schemas.microsoft.com/office/drawing/2014/main" id="{88491A22-A8C3-4749-8997-6567D404861F}"/>
              </a:ext>
            </a:extLst>
          </p:cNvPr>
          <p:cNvSpPr txBox="1">
            <a:spLocks/>
          </p:cNvSpPr>
          <p:nvPr/>
        </p:nvSpPr>
        <p:spPr>
          <a:xfrm>
            <a:off x="3122023" y="187796"/>
            <a:ext cx="877460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ธรรมา</a:t>
            </a:r>
            <a:r>
              <a:rPr lang="th-TH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ภิ</a:t>
            </a:r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บาลข้อมูลภาครัฐ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2862247-B108-4062-9764-BBFDB2F5D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13</a:t>
            </a:fld>
            <a:endParaRPr lang="en-US"/>
          </a:p>
        </p:txBody>
      </p:sp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621A7914-8D62-4019-B11E-8AD7528B21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940" y="1393414"/>
            <a:ext cx="9262355" cy="531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891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58332A9-6497-4441-ABC7-B1A182364CF3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8" name="Picture 12" descr="รูปภาพที่เกี่ยวข้อง">
            <a:extLst>
              <a:ext uri="{FF2B5EF4-FFF2-40B4-BE49-F238E27FC236}">
                <a16:creationId xmlns:a16="http://schemas.microsoft.com/office/drawing/2014/main" id="{1798FB8D-8FEE-456D-BD1D-687C332F6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6" y="241562"/>
            <a:ext cx="1048731" cy="103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07F25409-AB88-4FFE-8ED8-84AAB5AD17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56300" r="9899" b="12201"/>
          <a:stretch/>
        </p:blipFill>
        <p:spPr>
          <a:xfrm>
            <a:off x="1293355" y="241562"/>
            <a:ext cx="2000746" cy="1154702"/>
          </a:xfrm>
          <a:prstGeom prst="rect">
            <a:avLst/>
          </a:prstGeom>
        </p:spPr>
      </p:pic>
      <p:sp>
        <p:nvSpPr>
          <p:cNvPr id="9" name="ชื่อเรื่อง 1">
            <a:extLst>
              <a:ext uri="{FF2B5EF4-FFF2-40B4-BE49-F238E27FC236}">
                <a16:creationId xmlns:a16="http://schemas.microsoft.com/office/drawing/2014/main" id="{88491A22-A8C3-4749-8997-6567D404861F}"/>
              </a:ext>
            </a:extLst>
          </p:cNvPr>
          <p:cNvSpPr txBox="1">
            <a:spLocks/>
          </p:cNvSpPr>
          <p:nvPr/>
        </p:nvSpPr>
        <p:spPr>
          <a:xfrm>
            <a:off x="7165075" y="241562"/>
            <a:ext cx="47315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ธรรมา</a:t>
            </a:r>
            <a:r>
              <a:rPr lang="th-TH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ภิ</a:t>
            </a:r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บาลข้อมูลภาครัฐ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2D97DF1-23B9-4250-B9F2-259A9E3A6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14</a:t>
            </a:fld>
            <a:endParaRPr lang="en-US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4AC2099E-0CE4-4F9C-8CDE-742F109456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308" y="1393413"/>
            <a:ext cx="9907383" cy="527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38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58332A9-6497-4441-ABC7-B1A182364CF3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8" name="Picture 12" descr="รูปภาพที่เกี่ยวข้อง">
            <a:extLst>
              <a:ext uri="{FF2B5EF4-FFF2-40B4-BE49-F238E27FC236}">
                <a16:creationId xmlns:a16="http://schemas.microsoft.com/office/drawing/2014/main" id="{1798FB8D-8FEE-456D-BD1D-687C332F6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6" y="241562"/>
            <a:ext cx="1048731" cy="103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07F25409-AB88-4FFE-8ED8-84AAB5AD17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56300" r="9899" b="12201"/>
          <a:stretch/>
        </p:blipFill>
        <p:spPr>
          <a:xfrm>
            <a:off x="1293355" y="241562"/>
            <a:ext cx="2000746" cy="1154702"/>
          </a:xfrm>
          <a:prstGeom prst="rect">
            <a:avLst/>
          </a:prstGeom>
        </p:spPr>
      </p:pic>
      <p:sp>
        <p:nvSpPr>
          <p:cNvPr id="9" name="ชื่อเรื่อง 1">
            <a:extLst>
              <a:ext uri="{FF2B5EF4-FFF2-40B4-BE49-F238E27FC236}">
                <a16:creationId xmlns:a16="http://schemas.microsoft.com/office/drawing/2014/main" id="{88491A22-A8C3-4749-8997-6567D404861F}"/>
              </a:ext>
            </a:extLst>
          </p:cNvPr>
          <p:cNvSpPr txBox="1">
            <a:spLocks/>
          </p:cNvSpPr>
          <p:nvPr/>
        </p:nvSpPr>
        <p:spPr>
          <a:xfrm>
            <a:off x="6941834" y="241562"/>
            <a:ext cx="48816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ธรรมา</a:t>
            </a:r>
            <a:r>
              <a:rPr lang="th-TH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ภิ</a:t>
            </a:r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บาลข้อมูลภาครัฐ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395E78AB-10F9-47D4-906A-DBC589BEC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15</a:t>
            </a:fld>
            <a:endParaRPr lang="en-US"/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1B8A7FA7-55A1-4FBA-BADB-1754C66D7A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51" y="1346581"/>
            <a:ext cx="9535958" cy="5329984"/>
          </a:xfrm>
          <a:prstGeom prst="rect">
            <a:avLst/>
          </a:prstGeom>
        </p:spPr>
      </p:pic>
      <p:pic>
        <p:nvPicPr>
          <p:cNvPr id="2" name="รูปภาพ 1">
            <a:hlinkClick r:id="rId5" action="ppaction://hlinksldjump"/>
            <a:extLst>
              <a:ext uri="{FF2B5EF4-FFF2-40B4-BE49-F238E27FC236}">
                <a16:creationId xmlns:a16="http://schemas.microsoft.com/office/drawing/2014/main" id="{C13DC69B-6D2F-4C98-A8F1-6FBD64C4AC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29" y="6186584"/>
            <a:ext cx="376142" cy="39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67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F1105E-65F8-44A1-B86A-1C0DB4B25E01}"/>
              </a:ext>
            </a:extLst>
          </p:cNvPr>
          <p:cNvSpPr txBox="1"/>
          <p:nvPr/>
        </p:nvSpPr>
        <p:spPr>
          <a:xfrm>
            <a:off x="5308979" y="282938"/>
            <a:ext cx="6141240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การเปิดเผยข้อมูลภาครัฐ (</a:t>
            </a:r>
            <a:r>
              <a:rPr lang="en-US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Open Data)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777DF3-0D4A-4DB1-A297-72AF7C91C0F4}"/>
              </a:ext>
            </a:extLst>
          </p:cNvPr>
          <p:cNvGrpSpPr/>
          <p:nvPr/>
        </p:nvGrpSpPr>
        <p:grpSpPr>
          <a:xfrm>
            <a:off x="259560" y="273296"/>
            <a:ext cx="1929771" cy="674254"/>
            <a:chOff x="329242" y="210493"/>
            <a:chExt cx="1929771" cy="674254"/>
          </a:xfrm>
        </p:grpSpPr>
        <p:pic>
          <p:nvPicPr>
            <p:cNvPr id="7" name="Picture 6" descr="รูปภาพที่เกี่ยวข้อง">
              <a:extLst>
                <a:ext uri="{FF2B5EF4-FFF2-40B4-BE49-F238E27FC236}">
                  <a16:creationId xmlns:a16="http://schemas.microsoft.com/office/drawing/2014/main" id="{B3C3F1C5-943C-4E12-BEC9-7061324695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42" y="210493"/>
              <a:ext cx="666357" cy="65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4D2CBCB-0922-43AB-B9F9-E46BFEC768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9" t="56300" r="9899" b="12201"/>
            <a:stretch/>
          </p:blipFill>
          <p:spPr>
            <a:xfrm>
              <a:off x="1107444" y="220135"/>
              <a:ext cx="1151569" cy="664612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9C8BE68-A469-4956-B745-7DD1536AE78C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A37E7A6C-170A-4AA5-96EC-1BF822BAC008}"/>
              </a:ext>
            </a:extLst>
          </p:cNvPr>
          <p:cNvSpPr txBox="1"/>
          <p:nvPr/>
        </p:nvSpPr>
        <p:spPr>
          <a:xfrm>
            <a:off x="203612" y="3627224"/>
            <a:ext cx="1180752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th-TH" sz="3600" b="1" spc="-5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คุณสมบัติของข้อมูลเปิด </a:t>
            </a:r>
            <a:r>
              <a:rPr lang="th-TH" sz="32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หมายถึง คุณลักษณะของไฟล์ที่ถูกจำกัดด้วยเงื่อนไขต่าง ๆ   					         จากเจ้าของผลิตภัณฑ์ สามารถเข้าถึงได้อย่างเสรีโดยไม่เสีย        			                    ค่าใช้จ่าย ใช้งานหรือประมวลผลได้หลากหลายซอฟต์แวร์</a:t>
            </a:r>
            <a:endParaRPr lang="th-TH" sz="32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</a:t>
            </a:r>
            <a:endParaRPr lang="en-US" sz="3200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D24E112-5D98-45CF-ACDD-D7345644D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16</a:t>
            </a:fld>
            <a:endParaRPr lang="en-US"/>
          </a:p>
        </p:txBody>
      </p:sp>
      <p:sp>
        <p:nvSpPr>
          <p:cNvPr id="18" name="กล่องข้อความ 17">
            <a:extLst>
              <a:ext uri="{FF2B5EF4-FFF2-40B4-BE49-F238E27FC236}">
                <a16:creationId xmlns:a16="http://schemas.microsoft.com/office/drawing/2014/main" id="{0D543ECD-E53E-4B8E-9CEF-7EDCA89ABC17}"/>
              </a:ext>
            </a:extLst>
          </p:cNvPr>
          <p:cNvSpPr txBox="1"/>
          <p:nvPr/>
        </p:nvSpPr>
        <p:spPr>
          <a:xfrm>
            <a:off x="259560" y="1956573"/>
            <a:ext cx="115866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ข้อมูลสาธารณะ  </a:t>
            </a: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หมายถึง ข้อมูลที่สามารถเปิดเผยได้ สามารถนำไปใช้ได้อย่างอิสระไม่ว่า		        จะเป็นข่าวสาร ข้อมูลส่วนบุคคล ข้อมูลอิเล็กทรอนิกส์ เป็นต้น</a:t>
            </a:r>
            <a:endParaRPr lang="en-US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98902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F1105E-65F8-44A1-B86A-1C0DB4B25E01}"/>
              </a:ext>
            </a:extLst>
          </p:cNvPr>
          <p:cNvSpPr txBox="1"/>
          <p:nvPr/>
        </p:nvSpPr>
        <p:spPr>
          <a:xfrm>
            <a:off x="5308979" y="282938"/>
            <a:ext cx="6141240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การเปิดเผยข้อมูลภาครัฐ (</a:t>
            </a:r>
            <a:r>
              <a:rPr lang="en-US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Open Data)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777DF3-0D4A-4DB1-A297-72AF7C91C0F4}"/>
              </a:ext>
            </a:extLst>
          </p:cNvPr>
          <p:cNvGrpSpPr/>
          <p:nvPr/>
        </p:nvGrpSpPr>
        <p:grpSpPr>
          <a:xfrm>
            <a:off x="259560" y="273296"/>
            <a:ext cx="1929771" cy="674254"/>
            <a:chOff x="329242" y="210493"/>
            <a:chExt cx="1929771" cy="674254"/>
          </a:xfrm>
        </p:grpSpPr>
        <p:pic>
          <p:nvPicPr>
            <p:cNvPr id="7" name="Picture 6" descr="รูปภาพที่เกี่ยวข้อง">
              <a:extLst>
                <a:ext uri="{FF2B5EF4-FFF2-40B4-BE49-F238E27FC236}">
                  <a16:creationId xmlns:a16="http://schemas.microsoft.com/office/drawing/2014/main" id="{B3C3F1C5-943C-4E12-BEC9-7061324695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42" y="210493"/>
              <a:ext cx="666357" cy="65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4D2CBCB-0922-43AB-B9F9-E46BFEC768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9" t="56300" r="9899" b="12201"/>
            <a:stretch/>
          </p:blipFill>
          <p:spPr>
            <a:xfrm>
              <a:off x="1107444" y="220135"/>
              <a:ext cx="1151569" cy="664612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9C8BE68-A469-4956-B745-7DD1536AE78C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A37E7A6C-170A-4AA5-96EC-1BF822BAC008}"/>
              </a:ext>
            </a:extLst>
          </p:cNvPr>
          <p:cNvSpPr txBox="1"/>
          <p:nvPr/>
        </p:nvSpPr>
        <p:spPr>
          <a:xfrm>
            <a:off x="592738" y="1964742"/>
            <a:ext cx="65536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รูปแบบการเปิดเผยข้อมูล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แบ่งออกตามประเภทข้อมูล</a:t>
            </a:r>
          </a:p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</a:t>
            </a:r>
            <a:endParaRPr lang="en-US" sz="3200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D24E112-5D98-45CF-ACDD-D7345644D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17</a:t>
            </a:fld>
            <a:endParaRPr lang="en-US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E19FB249-BA04-4CB1-A35C-3B0BBB49E3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9927" y="2704281"/>
            <a:ext cx="5229225" cy="2924175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3E2BCF2B-7494-4F4D-9A5A-8B89FE9CB1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055" y="2684171"/>
            <a:ext cx="1982792" cy="991396"/>
          </a:xfrm>
          <a:prstGeom prst="rect">
            <a:avLst/>
          </a:prstGeom>
        </p:spPr>
      </p:pic>
      <p:pic>
        <p:nvPicPr>
          <p:cNvPr id="12" name="รูปภาพ 11">
            <a:hlinkClick r:id="rId6" action="ppaction://hlinksldjump"/>
            <a:extLst>
              <a:ext uri="{FF2B5EF4-FFF2-40B4-BE49-F238E27FC236}">
                <a16:creationId xmlns:a16="http://schemas.microsoft.com/office/drawing/2014/main" id="{B1FA9125-E702-4E04-9C60-3E6F6A6CC5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859" y="3757488"/>
            <a:ext cx="746994" cy="746994"/>
          </a:xfrm>
          <a:prstGeom prst="rect">
            <a:avLst/>
          </a:prstGeom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ED624986-5F87-440C-914C-A9536E102F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853" y="3757488"/>
            <a:ext cx="746994" cy="746994"/>
          </a:xfrm>
          <a:prstGeom prst="rect">
            <a:avLst/>
          </a:prstGeom>
        </p:spPr>
      </p:pic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id="{A8C11DFA-7A2B-4673-B41D-2B1667901BA7}"/>
              </a:ext>
            </a:extLst>
          </p:cNvPr>
          <p:cNvSpPr txBox="1"/>
          <p:nvPr/>
        </p:nvSpPr>
        <p:spPr>
          <a:xfrm>
            <a:off x="1962116" y="4784472"/>
            <a:ext cx="3346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ข้อความ/รูปภาพ/เสียง/วีดีโอ</a:t>
            </a:r>
            <a:endParaRPr lang="en-US" sz="28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75957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F1105E-65F8-44A1-B86A-1C0DB4B25E01}"/>
              </a:ext>
            </a:extLst>
          </p:cNvPr>
          <p:cNvSpPr txBox="1"/>
          <p:nvPr/>
        </p:nvSpPr>
        <p:spPr>
          <a:xfrm>
            <a:off x="5308979" y="282938"/>
            <a:ext cx="6141240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การเปิดเผยข้อมูลภาครัฐ (</a:t>
            </a:r>
            <a:r>
              <a:rPr lang="en-US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Open Data)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777DF3-0D4A-4DB1-A297-72AF7C91C0F4}"/>
              </a:ext>
            </a:extLst>
          </p:cNvPr>
          <p:cNvGrpSpPr/>
          <p:nvPr/>
        </p:nvGrpSpPr>
        <p:grpSpPr>
          <a:xfrm>
            <a:off x="259560" y="273296"/>
            <a:ext cx="1929771" cy="674254"/>
            <a:chOff x="329242" y="210493"/>
            <a:chExt cx="1929771" cy="674254"/>
          </a:xfrm>
        </p:grpSpPr>
        <p:pic>
          <p:nvPicPr>
            <p:cNvPr id="7" name="Picture 6" descr="รูปภาพที่เกี่ยวข้อง">
              <a:extLst>
                <a:ext uri="{FF2B5EF4-FFF2-40B4-BE49-F238E27FC236}">
                  <a16:creationId xmlns:a16="http://schemas.microsoft.com/office/drawing/2014/main" id="{B3C3F1C5-943C-4E12-BEC9-7061324695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42" y="210493"/>
              <a:ext cx="666357" cy="65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4D2CBCB-0922-43AB-B9F9-E46BFEC768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9" t="56300" r="9899" b="12201"/>
            <a:stretch/>
          </p:blipFill>
          <p:spPr>
            <a:xfrm>
              <a:off x="1107444" y="220135"/>
              <a:ext cx="1151569" cy="664612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9C8BE68-A469-4956-B745-7DD1536AE78C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" name="TextBox 29">
            <a:extLst>
              <a:ext uri="{FF2B5EF4-FFF2-40B4-BE49-F238E27FC236}">
                <a16:creationId xmlns:a16="http://schemas.microsoft.com/office/drawing/2014/main" id="{5BB80BAC-B92B-4825-A374-0D4D16A51347}"/>
              </a:ext>
            </a:extLst>
          </p:cNvPr>
          <p:cNvSpPr txBox="1"/>
          <p:nvPr/>
        </p:nvSpPr>
        <p:spPr>
          <a:xfrm>
            <a:off x="259561" y="1315932"/>
            <a:ext cx="1158669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en-US" sz="2300" b="1" spc="-5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กล่องข้อความ 19">
            <a:extLst>
              <a:ext uri="{FF2B5EF4-FFF2-40B4-BE49-F238E27FC236}">
                <a16:creationId xmlns:a16="http://schemas.microsoft.com/office/drawing/2014/main" id="{E1A87FBE-FAF0-4047-A25C-5CD251A645F8}"/>
              </a:ext>
            </a:extLst>
          </p:cNvPr>
          <p:cNvSpPr txBox="1"/>
          <p:nvPr/>
        </p:nvSpPr>
        <p:spPr>
          <a:xfrm>
            <a:off x="737106" y="1700652"/>
            <a:ext cx="1063160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  <a:hlinkClick r:id="rId4" action="ppaction://hlinksldjump"/>
              </a:rPr>
              <a:t>Single source of truth 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หมายถึง มีการตกลงและ</a:t>
            </a:r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แจ้งให้ทราบว่าแหล่งข้อมูลทางการ 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คือที่ไหน เนื่องจากข้อมูลชุดเดียวกันที่มาจากหลายแหล่งบางครั้งทำให้ผู้ใช้ไม่มั่นใจในความถูกต้อง และความทันสมัย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  <a:hlinkClick r:id="rId5" action="ppaction://hlinksldjump"/>
              </a:rPr>
              <a:t>การเข้าถึงข้อมูลผ่าน </a:t>
            </a:r>
            <a:r>
              <a:rPr lang="en-US" sz="2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  <a:hlinkClick r:id="rId5" action="ppaction://hlinksldjump"/>
              </a:rPr>
              <a:t>API 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คือ มีการตั้ง </a:t>
            </a:r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Server 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สำหรับให้บริการ โดยมีการติดตั้งโปรแกรมเพื่อรอให้บริการสำหรับผู้ใช้ที่เป็นกลุ่มนักพัฒนาโปรแกรม ทำให้พวกเขาสามารถเชื่อมต่อและดึงข้อมูลอัตโนมัติเพื่อนำไปพัฒนาโปรแกรมประยุกต์อื่น ๆ ได้</a:t>
            </a:r>
          </a:p>
          <a:p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ตัวอย่างที่ใกล้ตัว เช่น </a:t>
            </a:r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Grab Taxi 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เขียนโปรแกรมดึงแผนที่ของ </a:t>
            </a:r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Google 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มาใช้แสดงใน </a:t>
            </a:r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App 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ของตัวเองเพื่อให้คนขับ	แท็กซี่ และคนเรียกแท็กซี่ เห็นว่าตนเองอยู่ที่ไหนบนแผนที่</a:t>
            </a:r>
          </a:p>
        </p:txBody>
      </p:sp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F7A8D97D-79A4-44FA-A6F5-8E6C25A97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5852" y="4340868"/>
            <a:ext cx="6677025" cy="1895475"/>
          </a:xfrm>
          <a:prstGeom prst="rect">
            <a:avLst/>
          </a:prstGeom>
        </p:spPr>
      </p:pic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2D8E92F6-FB6C-4BCB-B65A-3F3932D18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598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F1105E-65F8-44A1-B86A-1C0DB4B25E01}"/>
              </a:ext>
            </a:extLst>
          </p:cNvPr>
          <p:cNvSpPr txBox="1"/>
          <p:nvPr/>
        </p:nvSpPr>
        <p:spPr>
          <a:xfrm>
            <a:off x="5308979" y="282938"/>
            <a:ext cx="6141240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การเปิดเผยข้อมูลภาครัฐ (</a:t>
            </a:r>
            <a:r>
              <a:rPr lang="en-US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Open Data)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777DF3-0D4A-4DB1-A297-72AF7C91C0F4}"/>
              </a:ext>
            </a:extLst>
          </p:cNvPr>
          <p:cNvGrpSpPr/>
          <p:nvPr/>
        </p:nvGrpSpPr>
        <p:grpSpPr>
          <a:xfrm>
            <a:off x="259560" y="273296"/>
            <a:ext cx="1929771" cy="674254"/>
            <a:chOff x="329242" y="210493"/>
            <a:chExt cx="1929771" cy="674254"/>
          </a:xfrm>
        </p:grpSpPr>
        <p:pic>
          <p:nvPicPr>
            <p:cNvPr id="7" name="Picture 6" descr="รูปภาพที่เกี่ยวข้อง">
              <a:extLst>
                <a:ext uri="{FF2B5EF4-FFF2-40B4-BE49-F238E27FC236}">
                  <a16:creationId xmlns:a16="http://schemas.microsoft.com/office/drawing/2014/main" id="{B3C3F1C5-943C-4E12-BEC9-7061324695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42" y="210493"/>
              <a:ext cx="666357" cy="65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4D2CBCB-0922-43AB-B9F9-E46BFEC768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9" t="56300" r="9899" b="12201"/>
            <a:stretch/>
          </p:blipFill>
          <p:spPr>
            <a:xfrm>
              <a:off x="1107444" y="220135"/>
              <a:ext cx="1151569" cy="664612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9C8BE68-A469-4956-B745-7DD1536AE78C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5BF2DD5B-4842-4AB5-AA6B-807947158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19</a:t>
            </a:fld>
            <a:endParaRPr lang="en-US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98784A03-7926-4789-A227-01C678AABD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925" y="1351326"/>
            <a:ext cx="8454893" cy="5506674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2C72EDF3-BEA3-49B8-9D67-29FE9E41F64C}"/>
              </a:ext>
            </a:extLst>
          </p:cNvPr>
          <p:cNvSpPr txBox="1"/>
          <p:nvPr/>
        </p:nvSpPr>
        <p:spPr>
          <a:xfrm>
            <a:off x="341211" y="1478197"/>
            <a:ext cx="1445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Data.go.th</a:t>
            </a: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64DD4752-58C1-4A9F-9727-524BAA7F3260}"/>
              </a:ext>
            </a:extLst>
          </p:cNvPr>
          <p:cNvSpPr txBox="1"/>
          <p:nvPr/>
        </p:nvSpPr>
        <p:spPr>
          <a:xfrm>
            <a:off x="259560" y="1859555"/>
            <a:ext cx="1608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ข้อมูลเปิดภาครัฐ</a:t>
            </a:r>
            <a:endParaRPr lang="en-US" sz="24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14437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F1105E-65F8-44A1-B86A-1C0DB4B25E01}"/>
              </a:ext>
            </a:extLst>
          </p:cNvPr>
          <p:cNvSpPr txBox="1"/>
          <p:nvPr/>
        </p:nvSpPr>
        <p:spPr>
          <a:xfrm>
            <a:off x="5732591" y="401940"/>
            <a:ext cx="6141240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การเปิดเผยข้อมูลภาครัฐ (</a:t>
            </a:r>
            <a:r>
              <a:rPr lang="en-US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Open Data)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777DF3-0D4A-4DB1-A297-72AF7C91C0F4}"/>
              </a:ext>
            </a:extLst>
          </p:cNvPr>
          <p:cNvGrpSpPr/>
          <p:nvPr/>
        </p:nvGrpSpPr>
        <p:grpSpPr>
          <a:xfrm>
            <a:off x="259560" y="273296"/>
            <a:ext cx="1929771" cy="674254"/>
            <a:chOff x="329242" y="210493"/>
            <a:chExt cx="1929771" cy="674254"/>
          </a:xfrm>
        </p:grpSpPr>
        <p:pic>
          <p:nvPicPr>
            <p:cNvPr id="7" name="Picture 6" descr="รูปภาพที่เกี่ยวข้อง">
              <a:extLst>
                <a:ext uri="{FF2B5EF4-FFF2-40B4-BE49-F238E27FC236}">
                  <a16:creationId xmlns:a16="http://schemas.microsoft.com/office/drawing/2014/main" id="{B3C3F1C5-943C-4E12-BEC9-7061324695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42" y="210493"/>
              <a:ext cx="666357" cy="65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4D2CBCB-0922-43AB-B9F9-E46BFEC768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9" t="56300" r="9899" b="12201"/>
            <a:stretch/>
          </p:blipFill>
          <p:spPr>
            <a:xfrm>
              <a:off x="1107444" y="220135"/>
              <a:ext cx="1151569" cy="664612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9C8BE68-A469-4956-B745-7DD1536AE78C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66764698-0E4F-4A11-9F7C-9C7B4B347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20</a:t>
            </a:fld>
            <a:endParaRPr lang="en-US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A3410D05-8923-4472-B677-8FF94804B6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362" y="1354633"/>
            <a:ext cx="9145276" cy="522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5198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F1105E-65F8-44A1-B86A-1C0DB4B25E01}"/>
              </a:ext>
            </a:extLst>
          </p:cNvPr>
          <p:cNvSpPr txBox="1"/>
          <p:nvPr/>
        </p:nvSpPr>
        <p:spPr>
          <a:xfrm>
            <a:off x="5308979" y="282938"/>
            <a:ext cx="6141240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การเปิดเผยข้อมูลภาครัฐ (</a:t>
            </a:r>
            <a:r>
              <a:rPr lang="en-US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Open Data)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777DF3-0D4A-4DB1-A297-72AF7C91C0F4}"/>
              </a:ext>
            </a:extLst>
          </p:cNvPr>
          <p:cNvGrpSpPr/>
          <p:nvPr/>
        </p:nvGrpSpPr>
        <p:grpSpPr>
          <a:xfrm>
            <a:off x="259560" y="273296"/>
            <a:ext cx="1929771" cy="674254"/>
            <a:chOff x="329242" y="210493"/>
            <a:chExt cx="1929771" cy="674254"/>
          </a:xfrm>
        </p:grpSpPr>
        <p:pic>
          <p:nvPicPr>
            <p:cNvPr id="7" name="Picture 6" descr="รูปภาพที่เกี่ยวข้อง">
              <a:extLst>
                <a:ext uri="{FF2B5EF4-FFF2-40B4-BE49-F238E27FC236}">
                  <a16:creationId xmlns:a16="http://schemas.microsoft.com/office/drawing/2014/main" id="{B3C3F1C5-943C-4E12-BEC9-7061324695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42" y="210493"/>
              <a:ext cx="666357" cy="65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4D2CBCB-0922-43AB-B9F9-E46BFEC768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9" t="56300" r="9899" b="12201"/>
            <a:stretch/>
          </p:blipFill>
          <p:spPr>
            <a:xfrm>
              <a:off x="1107444" y="220135"/>
              <a:ext cx="1151569" cy="664612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9C8BE68-A469-4956-B745-7DD1536AE78C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A3AB5168-5703-48BA-A1F3-B70E40621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21</a:t>
            </a:fld>
            <a:endParaRPr lang="en-US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CF9F058F-98DC-4CFD-AC4B-B89B803CC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305" y="1459423"/>
            <a:ext cx="6803654" cy="527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8465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F1105E-65F8-44A1-B86A-1C0DB4B25E01}"/>
              </a:ext>
            </a:extLst>
          </p:cNvPr>
          <p:cNvSpPr txBox="1"/>
          <p:nvPr/>
        </p:nvSpPr>
        <p:spPr>
          <a:xfrm>
            <a:off x="5308979" y="282938"/>
            <a:ext cx="6141240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การเปิดเผยข้อมูลภาครัฐ (</a:t>
            </a:r>
            <a:r>
              <a:rPr lang="en-US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Open Data)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777DF3-0D4A-4DB1-A297-72AF7C91C0F4}"/>
              </a:ext>
            </a:extLst>
          </p:cNvPr>
          <p:cNvGrpSpPr/>
          <p:nvPr/>
        </p:nvGrpSpPr>
        <p:grpSpPr>
          <a:xfrm>
            <a:off x="259560" y="273296"/>
            <a:ext cx="1929771" cy="674254"/>
            <a:chOff x="329242" y="210493"/>
            <a:chExt cx="1929771" cy="674254"/>
          </a:xfrm>
        </p:grpSpPr>
        <p:pic>
          <p:nvPicPr>
            <p:cNvPr id="7" name="Picture 6" descr="รูปภาพที่เกี่ยวข้อง">
              <a:extLst>
                <a:ext uri="{FF2B5EF4-FFF2-40B4-BE49-F238E27FC236}">
                  <a16:creationId xmlns:a16="http://schemas.microsoft.com/office/drawing/2014/main" id="{B3C3F1C5-943C-4E12-BEC9-7061324695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42" y="210493"/>
              <a:ext cx="666357" cy="65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4D2CBCB-0922-43AB-B9F9-E46BFEC768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9" t="56300" r="9899" b="12201"/>
            <a:stretch/>
          </p:blipFill>
          <p:spPr>
            <a:xfrm>
              <a:off x="1107444" y="220135"/>
              <a:ext cx="1151569" cy="664612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9C8BE68-A469-4956-B745-7DD1536AE78C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C6429FE7-0850-43C0-A281-FBD324262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22</a:t>
            </a:fld>
            <a:endParaRPr lang="en-US"/>
          </a:p>
        </p:txBody>
      </p:sp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97FE962D-7F2D-4746-92CE-C11BFEEB5D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967" y="1501046"/>
            <a:ext cx="9250066" cy="522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865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F1105E-65F8-44A1-B86A-1C0DB4B25E01}"/>
              </a:ext>
            </a:extLst>
          </p:cNvPr>
          <p:cNvSpPr txBox="1"/>
          <p:nvPr/>
        </p:nvSpPr>
        <p:spPr>
          <a:xfrm>
            <a:off x="5705017" y="625704"/>
            <a:ext cx="6141240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การเปิดเผยข้อมูลภาครัฐ (</a:t>
            </a:r>
            <a:r>
              <a:rPr lang="en-US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Open Data)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777DF3-0D4A-4DB1-A297-72AF7C91C0F4}"/>
              </a:ext>
            </a:extLst>
          </p:cNvPr>
          <p:cNvGrpSpPr/>
          <p:nvPr/>
        </p:nvGrpSpPr>
        <p:grpSpPr>
          <a:xfrm>
            <a:off x="259560" y="273296"/>
            <a:ext cx="1929771" cy="674254"/>
            <a:chOff x="329242" y="210493"/>
            <a:chExt cx="1929771" cy="674254"/>
          </a:xfrm>
        </p:grpSpPr>
        <p:pic>
          <p:nvPicPr>
            <p:cNvPr id="7" name="Picture 6" descr="รูปภาพที่เกี่ยวข้อง">
              <a:extLst>
                <a:ext uri="{FF2B5EF4-FFF2-40B4-BE49-F238E27FC236}">
                  <a16:creationId xmlns:a16="http://schemas.microsoft.com/office/drawing/2014/main" id="{B3C3F1C5-943C-4E12-BEC9-7061324695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42" y="210493"/>
              <a:ext cx="666357" cy="65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4D2CBCB-0922-43AB-B9F9-E46BFEC768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9" t="56300" r="9899" b="12201"/>
            <a:stretch/>
          </p:blipFill>
          <p:spPr>
            <a:xfrm>
              <a:off x="1107444" y="220135"/>
              <a:ext cx="1151569" cy="664612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9C8BE68-A469-4956-B745-7DD1536AE78C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1C119644-A135-4E1C-A1F7-7B663AA511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491" y="1507762"/>
            <a:ext cx="11328210" cy="5067300"/>
          </a:xfrm>
          <a:prstGeom prst="rect">
            <a:avLst/>
          </a:prstGeom>
        </p:spPr>
      </p:pic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72745395-96B0-4D12-B0E1-F19690EB4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0811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F1105E-65F8-44A1-B86A-1C0DB4B25E01}"/>
              </a:ext>
            </a:extLst>
          </p:cNvPr>
          <p:cNvSpPr txBox="1"/>
          <p:nvPr/>
        </p:nvSpPr>
        <p:spPr>
          <a:xfrm>
            <a:off x="5705017" y="625704"/>
            <a:ext cx="6141240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การเปิดเผยข้อมูลภาครัฐ (</a:t>
            </a:r>
            <a:r>
              <a:rPr lang="en-US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Open Data)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777DF3-0D4A-4DB1-A297-72AF7C91C0F4}"/>
              </a:ext>
            </a:extLst>
          </p:cNvPr>
          <p:cNvGrpSpPr/>
          <p:nvPr/>
        </p:nvGrpSpPr>
        <p:grpSpPr>
          <a:xfrm>
            <a:off x="259560" y="273296"/>
            <a:ext cx="1929771" cy="674254"/>
            <a:chOff x="329242" y="210493"/>
            <a:chExt cx="1929771" cy="674254"/>
          </a:xfrm>
        </p:grpSpPr>
        <p:pic>
          <p:nvPicPr>
            <p:cNvPr id="7" name="Picture 6" descr="รูปภาพที่เกี่ยวข้อง">
              <a:extLst>
                <a:ext uri="{FF2B5EF4-FFF2-40B4-BE49-F238E27FC236}">
                  <a16:creationId xmlns:a16="http://schemas.microsoft.com/office/drawing/2014/main" id="{B3C3F1C5-943C-4E12-BEC9-7061324695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42" y="210493"/>
              <a:ext cx="666357" cy="65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4D2CBCB-0922-43AB-B9F9-E46BFEC768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9" t="56300" r="9899" b="12201"/>
            <a:stretch/>
          </p:blipFill>
          <p:spPr>
            <a:xfrm>
              <a:off x="1107444" y="220135"/>
              <a:ext cx="1151569" cy="664612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9C8BE68-A469-4956-B745-7DD1536AE78C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96EAA062-B2A6-46AF-B858-CA97303AA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8287" y="2271712"/>
            <a:ext cx="9115425" cy="2314575"/>
          </a:xfrm>
          <a:prstGeom prst="rect">
            <a:avLst/>
          </a:prstGeom>
        </p:spPr>
      </p:pic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87E5A135-C337-4507-821C-DDB170D45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3871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F1105E-65F8-44A1-B86A-1C0DB4B25E01}"/>
              </a:ext>
            </a:extLst>
          </p:cNvPr>
          <p:cNvSpPr txBox="1"/>
          <p:nvPr/>
        </p:nvSpPr>
        <p:spPr>
          <a:xfrm>
            <a:off x="5705017" y="625704"/>
            <a:ext cx="6141240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การเปิดเผยข้อมูลภาครัฐ (</a:t>
            </a:r>
            <a:r>
              <a:rPr lang="en-US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Open Data)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777DF3-0D4A-4DB1-A297-72AF7C91C0F4}"/>
              </a:ext>
            </a:extLst>
          </p:cNvPr>
          <p:cNvGrpSpPr/>
          <p:nvPr/>
        </p:nvGrpSpPr>
        <p:grpSpPr>
          <a:xfrm>
            <a:off x="259560" y="273296"/>
            <a:ext cx="1929771" cy="674254"/>
            <a:chOff x="329242" y="210493"/>
            <a:chExt cx="1929771" cy="674254"/>
          </a:xfrm>
        </p:grpSpPr>
        <p:pic>
          <p:nvPicPr>
            <p:cNvPr id="7" name="Picture 6" descr="รูปภาพที่เกี่ยวข้อง">
              <a:extLst>
                <a:ext uri="{FF2B5EF4-FFF2-40B4-BE49-F238E27FC236}">
                  <a16:creationId xmlns:a16="http://schemas.microsoft.com/office/drawing/2014/main" id="{B3C3F1C5-943C-4E12-BEC9-7061324695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42" y="210493"/>
              <a:ext cx="666357" cy="65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4D2CBCB-0922-43AB-B9F9-E46BFEC768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9" t="56300" r="9899" b="12201"/>
            <a:stretch/>
          </p:blipFill>
          <p:spPr>
            <a:xfrm>
              <a:off x="1107444" y="220135"/>
              <a:ext cx="1151569" cy="664612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9C8BE68-A469-4956-B745-7DD1536AE78C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E5E0F3D8-C56A-4A9C-A45A-789633347E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738" y="1376943"/>
            <a:ext cx="10801350" cy="5219700"/>
          </a:xfrm>
          <a:prstGeom prst="rect">
            <a:avLst/>
          </a:prstGeom>
        </p:spPr>
      </p:pic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581D4074-F72C-4AB5-A379-EA7D21BBD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4039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F1105E-65F8-44A1-B86A-1C0DB4B25E01}"/>
              </a:ext>
            </a:extLst>
          </p:cNvPr>
          <p:cNvSpPr txBox="1"/>
          <p:nvPr/>
        </p:nvSpPr>
        <p:spPr>
          <a:xfrm>
            <a:off x="5705017" y="625704"/>
            <a:ext cx="6141240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การเปิดเผยข้อมูลภาครัฐ (</a:t>
            </a:r>
            <a:r>
              <a:rPr lang="en-US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Open Data)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777DF3-0D4A-4DB1-A297-72AF7C91C0F4}"/>
              </a:ext>
            </a:extLst>
          </p:cNvPr>
          <p:cNvGrpSpPr/>
          <p:nvPr/>
        </p:nvGrpSpPr>
        <p:grpSpPr>
          <a:xfrm>
            <a:off x="259560" y="273296"/>
            <a:ext cx="1929771" cy="674254"/>
            <a:chOff x="329242" y="210493"/>
            <a:chExt cx="1929771" cy="674254"/>
          </a:xfrm>
        </p:grpSpPr>
        <p:pic>
          <p:nvPicPr>
            <p:cNvPr id="7" name="Picture 6" descr="รูปภาพที่เกี่ยวข้อง">
              <a:extLst>
                <a:ext uri="{FF2B5EF4-FFF2-40B4-BE49-F238E27FC236}">
                  <a16:creationId xmlns:a16="http://schemas.microsoft.com/office/drawing/2014/main" id="{B3C3F1C5-943C-4E12-BEC9-7061324695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42" y="210493"/>
              <a:ext cx="666357" cy="65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4D2CBCB-0922-43AB-B9F9-E46BFEC768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9" t="56300" r="9899" b="12201"/>
            <a:stretch/>
          </p:blipFill>
          <p:spPr>
            <a:xfrm>
              <a:off x="1107444" y="220135"/>
              <a:ext cx="1151569" cy="664612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9C8BE68-A469-4956-B745-7DD1536AE78C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103AA686-C346-4FCB-B88D-EFD6EC6720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490" y="1376943"/>
            <a:ext cx="11290110" cy="5219700"/>
          </a:xfrm>
          <a:prstGeom prst="rect">
            <a:avLst/>
          </a:prstGeom>
        </p:spPr>
      </p:pic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D780D033-876A-4B1A-9494-C8B5CB547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26</a:t>
            </a:fld>
            <a:endParaRPr lang="en-US"/>
          </a:p>
        </p:txBody>
      </p:sp>
      <p:pic>
        <p:nvPicPr>
          <p:cNvPr id="2" name="รูปภาพ 1">
            <a:hlinkClick r:id="rId5" action="ppaction://hlinksldjump"/>
            <a:extLst>
              <a:ext uri="{FF2B5EF4-FFF2-40B4-BE49-F238E27FC236}">
                <a16:creationId xmlns:a16="http://schemas.microsoft.com/office/drawing/2014/main" id="{2F94718E-FF7A-47BF-A719-9FE4C7D3C3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58" y="6047231"/>
            <a:ext cx="376142" cy="39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1087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CA1CD2E-C785-4CA3-AB52-F1296CD5C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023" y="187796"/>
            <a:ext cx="8774602" cy="1325563"/>
          </a:xfrm>
        </p:spPr>
        <p:txBody>
          <a:bodyPr>
            <a:normAutofit/>
          </a:bodyPr>
          <a:lstStyle/>
          <a:p>
            <a:pPr algn="r"/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ธรรมา</a:t>
            </a:r>
            <a:r>
              <a:rPr lang="th-TH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ภิ</a:t>
            </a:r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บาลข้อมูลภาครัฐ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58332A9-6497-4441-ABC7-B1A182364CF3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8" name="Picture 12" descr="รูปภาพที่เกี่ยวข้อง">
            <a:extLst>
              <a:ext uri="{FF2B5EF4-FFF2-40B4-BE49-F238E27FC236}">
                <a16:creationId xmlns:a16="http://schemas.microsoft.com/office/drawing/2014/main" id="{1798FB8D-8FEE-456D-BD1D-687C332F6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6" y="241562"/>
            <a:ext cx="1048731" cy="103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07F25409-AB88-4FFE-8ED8-84AAB5AD17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56300" r="9899" b="12201"/>
          <a:stretch/>
        </p:blipFill>
        <p:spPr>
          <a:xfrm>
            <a:off x="1293355" y="241562"/>
            <a:ext cx="2000746" cy="1154702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6739483-38D5-4FA9-BAD6-E33001F7A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747" y="1528886"/>
            <a:ext cx="10234385" cy="1632172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A75F0609-1985-4B01-B2EB-6F876F27E9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9747" y="3380259"/>
            <a:ext cx="10153138" cy="2825439"/>
          </a:xfrm>
          <a:prstGeom prst="rect">
            <a:avLst/>
          </a:prstGeom>
        </p:spPr>
      </p:pic>
      <p:sp>
        <p:nvSpPr>
          <p:cNvPr id="12" name="ตัวแทนหมายเลขสไลด์ 11">
            <a:extLst>
              <a:ext uri="{FF2B5EF4-FFF2-40B4-BE49-F238E27FC236}">
                <a16:creationId xmlns:a16="http://schemas.microsoft.com/office/drawing/2014/main" id="{3054E186-49AE-4274-BDC5-E4B2C6CD7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27</a:t>
            </a:fld>
            <a:endParaRPr lang="en-US"/>
          </a:p>
        </p:txBody>
      </p:sp>
      <p:pic>
        <p:nvPicPr>
          <p:cNvPr id="5" name="รูปภาพ 4">
            <a:hlinkClick r:id="rId6" action="ppaction://hlinksldjump"/>
            <a:extLst>
              <a:ext uri="{FF2B5EF4-FFF2-40B4-BE49-F238E27FC236}">
                <a16:creationId xmlns:a16="http://schemas.microsoft.com/office/drawing/2014/main" id="{94CC4655-8D8A-4599-A785-BDF2F8C019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29" y="6186584"/>
            <a:ext cx="376142" cy="39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052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CA1CD2E-C785-4CA3-AB52-F1296CD5C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023" y="187796"/>
            <a:ext cx="8774602" cy="1325563"/>
          </a:xfrm>
        </p:spPr>
        <p:txBody>
          <a:bodyPr>
            <a:normAutofit/>
          </a:bodyPr>
          <a:lstStyle/>
          <a:p>
            <a:pPr algn="r"/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ธรรมา</a:t>
            </a:r>
            <a:r>
              <a:rPr lang="th-TH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ภิ</a:t>
            </a:r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บาลข้อมูลภาครัฐ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58332A9-6497-4441-ABC7-B1A182364CF3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8" name="Picture 12" descr="รูปภาพที่เกี่ยวข้อง">
            <a:extLst>
              <a:ext uri="{FF2B5EF4-FFF2-40B4-BE49-F238E27FC236}">
                <a16:creationId xmlns:a16="http://schemas.microsoft.com/office/drawing/2014/main" id="{1798FB8D-8FEE-456D-BD1D-687C332F6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6" y="241562"/>
            <a:ext cx="1048731" cy="103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07F25409-AB88-4FFE-8ED8-84AAB5AD17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56300" r="9899" b="12201"/>
          <a:stretch/>
        </p:blipFill>
        <p:spPr>
          <a:xfrm>
            <a:off x="1293355" y="241562"/>
            <a:ext cx="2000746" cy="1154702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232D19A-9BAB-4B58-A072-0BD588F8A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4101" y="1623409"/>
            <a:ext cx="5867400" cy="4819650"/>
          </a:xfrm>
          <a:prstGeom prst="rect">
            <a:avLst/>
          </a:prstGeom>
        </p:spPr>
      </p:pic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1BC24DEA-63C4-4CF3-A87F-225C4769675D}"/>
              </a:ext>
            </a:extLst>
          </p:cNvPr>
          <p:cNvSpPr txBox="1"/>
          <p:nvPr/>
        </p:nvSpPr>
        <p:spPr>
          <a:xfrm>
            <a:off x="195618" y="1361799"/>
            <a:ext cx="118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ระบบบริหารและกระบวนการจัดการข้อมูล หรือวงจรชีวิตของข้อมูลและองค์ประกอบในการบริหารจัดการข้อมูล</a:t>
            </a:r>
            <a:endParaRPr lang="en-US" sz="2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CE9D858-A5EF-48F7-92EB-B4C692122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6697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F1105E-65F8-44A1-B86A-1C0DB4B25E01}"/>
              </a:ext>
            </a:extLst>
          </p:cNvPr>
          <p:cNvSpPr txBox="1"/>
          <p:nvPr/>
        </p:nvSpPr>
        <p:spPr>
          <a:xfrm>
            <a:off x="0" y="19647"/>
            <a:ext cx="11436571" cy="1233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การพัฒนาระบบบัญชีข้อมูล (</a:t>
            </a:r>
            <a:r>
              <a:rPr lang="en-US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Data Catalog) </a:t>
            </a:r>
            <a:endParaRPr lang="th-TH" sz="4400" b="1" spc="-5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r"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เพื่อนำไปสู่การเปิดเผยข้อมูลภาครัฐ (</a:t>
            </a:r>
            <a:r>
              <a:rPr lang="en-US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Open Data)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777DF3-0D4A-4DB1-A297-72AF7C91C0F4}"/>
              </a:ext>
            </a:extLst>
          </p:cNvPr>
          <p:cNvGrpSpPr/>
          <p:nvPr/>
        </p:nvGrpSpPr>
        <p:grpSpPr>
          <a:xfrm>
            <a:off x="259560" y="273296"/>
            <a:ext cx="1929771" cy="674254"/>
            <a:chOff x="329242" y="210493"/>
            <a:chExt cx="1929771" cy="674254"/>
          </a:xfrm>
        </p:grpSpPr>
        <p:pic>
          <p:nvPicPr>
            <p:cNvPr id="7" name="Picture 6" descr="รูปภาพที่เกี่ยวข้อง">
              <a:extLst>
                <a:ext uri="{FF2B5EF4-FFF2-40B4-BE49-F238E27FC236}">
                  <a16:creationId xmlns:a16="http://schemas.microsoft.com/office/drawing/2014/main" id="{B3C3F1C5-943C-4E12-BEC9-7061324695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42" y="210493"/>
              <a:ext cx="666357" cy="65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4D2CBCB-0922-43AB-B9F9-E46BFEC768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9" t="56300" r="9899" b="12201"/>
            <a:stretch/>
          </p:blipFill>
          <p:spPr>
            <a:xfrm>
              <a:off x="1107444" y="220135"/>
              <a:ext cx="1151569" cy="664612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9C8BE68-A469-4956-B745-7DD1536AE78C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D01F7E98-2FB3-4697-8AEC-301B51A231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056" y="1715547"/>
            <a:ext cx="1057275" cy="933450"/>
          </a:xfrm>
          <a:prstGeom prst="rect">
            <a:avLst/>
          </a:prstGeom>
        </p:spPr>
      </p:pic>
      <p:sp>
        <p:nvSpPr>
          <p:cNvPr id="4" name="TextBox 29">
            <a:extLst>
              <a:ext uri="{FF2B5EF4-FFF2-40B4-BE49-F238E27FC236}">
                <a16:creationId xmlns:a16="http://schemas.microsoft.com/office/drawing/2014/main" id="{5BB80BAC-B92B-4825-A374-0D4D16A51347}"/>
              </a:ext>
            </a:extLst>
          </p:cNvPr>
          <p:cNvSpPr txBox="1"/>
          <p:nvPr/>
        </p:nvSpPr>
        <p:spPr>
          <a:xfrm>
            <a:off x="3201619" y="1866801"/>
            <a:ext cx="851279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en-US" sz="44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4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กรอบการประเมินส่วนราชการปีงบประมาณ 2564</a:t>
            </a:r>
            <a:endParaRPr lang="en-US" sz="4400" b="1" spc="-5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TextBox 29">
            <a:extLst>
              <a:ext uri="{FF2B5EF4-FFF2-40B4-BE49-F238E27FC236}">
                <a16:creationId xmlns:a16="http://schemas.microsoft.com/office/drawing/2014/main" id="{80975E3C-BE04-4E9F-926B-FDD6CA32DB23}"/>
              </a:ext>
            </a:extLst>
          </p:cNvPr>
          <p:cNvSpPr txBox="1"/>
          <p:nvPr/>
        </p:nvSpPr>
        <p:spPr>
          <a:xfrm>
            <a:off x="592738" y="2607815"/>
            <a:ext cx="11253519" cy="588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th-TH" sz="32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ตัวชี้วัดการพัฒนาระบบบัญชีข้อมูล</a:t>
            </a:r>
            <a:r>
              <a:rPr lang="en-US" sz="32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(Data Catalog) </a:t>
            </a:r>
            <a:r>
              <a:rPr lang="th-TH" sz="32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เพื่อนำไปสู่การเปิดเผยข้อมูลภาครัฐ (</a:t>
            </a:r>
            <a:r>
              <a:rPr lang="en-US" sz="32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Open Data) </a:t>
            </a:r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A68C344C-CFCC-4D72-A56D-577F5DEE7C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91" y="3491159"/>
            <a:ext cx="2724028" cy="932557"/>
          </a:xfrm>
          <a:prstGeom prst="rect">
            <a:avLst/>
          </a:prstGeom>
        </p:spPr>
      </p:pic>
      <p:sp>
        <p:nvSpPr>
          <p:cNvPr id="19" name="TextBox 29">
            <a:extLst>
              <a:ext uri="{FF2B5EF4-FFF2-40B4-BE49-F238E27FC236}">
                <a16:creationId xmlns:a16="http://schemas.microsoft.com/office/drawing/2014/main" id="{5F65D28D-E86A-4B81-B56A-D3B26727F4C3}"/>
              </a:ext>
            </a:extLst>
          </p:cNvPr>
          <p:cNvSpPr txBox="1"/>
          <p:nvPr/>
        </p:nvSpPr>
        <p:spPr>
          <a:xfrm>
            <a:off x="3448594" y="3642404"/>
            <a:ext cx="58837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th-TH" sz="44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ระบบบัญชีข้อมูล (</a:t>
            </a:r>
            <a:r>
              <a:rPr lang="en-US" sz="44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Data Catalog)</a:t>
            </a:r>
          </a:p>
        </p:txBody>
      </p:sp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776471BA-8717-45F1-BA55-4B7D0B5FB1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560" y="4753918"/>
            <a:ext cx="3189034" cy="1233671"/>
          </a:xfrm>
          <a:prstGeom prst="rect">
            <a:avLst/>
          </a:prstGeom>
        </p:spPr>
      </p:pic>
      <p:sp>
        <p:nvSpPr>
          <p:cNvPr id="23" name="TextBox 29">
            <a:extLst>
              <a:ext uri="{FF2B5EF4-FFF2-40B4-BE49-F238E27FC236}">
                <a16:creationId xmlns:a16="http://schemas.microsoft.com/office/drawing/2014/main" id="{79B1F722-4326-4764-AE7B-0251F9F3F301}"/>
              </a:ext>
            </a:extLst>
          </p:cNvPr>
          <p:cNvSpPr txBox="1"/>
          <p:nvPr/>
        </p:nvSpPr>
        <p:spPr>
          <a:xfrm>
            <a:off x="3456222" y="5055282"/>
            <a:ext cx="5032020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th-TH" sz="44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ข้อมูลเปิดภาครัฐ (</a:t>
            </a:r>
            <a:r>
              <a:rPr lang="en-US" sz="44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data.go.th)</a:t>
            </a:r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C332825A-BC05-4A64-9DF1-EA2AEF258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492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C32C236-C42D-4704-9449-4392ED07F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/>
              <a:pPr/>
              <a:t>30</a:t>
            </a:fld>
            <a:endParaRPr lang="th-TH"/>
          </a:p>
        </p:txBody>
      </p:sp>
      <p:graphicFrame>
        <p:nvGraphicFramePr>
          <p:cNvPr id="5" name="ตาราง 9">
            <a:extLst>
              <a:ext uri="{FF2B5EF4-FFF2-40B4-BE49-F238E27FC236}">
                <a16:creationId xmlns:a16="http://schemas.microsoft.com/office/drawing/2014/main" id="{46970C5E-A5DA-4399-9903-F2A883F6B7F6}"/>
              </a:ext>
            </a:extLst>
          </p:cNvPr>
          <p:cNvGraphicFramePr>
            <a:graphicFrameLocks noGrp="1"/>
          </p:cNvGraphicFramePr>
          <p:nvPr/>
        </p:nvGraphicFramePr>
        <p:xfrm>
          <a:off x="7491939" y="5701706"/>
          <a:ext cx="2975357" cy="8739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5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63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ประโยชน์ที่ประชาชนจะได้รับ</a:t>
                      </a:r>
                    </a:p>
                  </a:txBody>
                  <a:tcPr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1155"/>
                  </a:ext>
                </a:extLst>
              </a:tr>
              <a:tr h="577633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th-TH" sz="900" b="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ข้อมูลเปิด (หมวดหมู่สาธารณะ) ที่สามารถเข้าถึงได้และพร้อมใช้ สามารถนำไปใช้ประโยชน์ต่อยอดการวิเคราะห์หรือสร้างนวัตกรรมข้อมูลได้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ตาราง 9">
            <a:extLst>
              <a:ext uri="{FF2B5EF4-FFF2-40B4-BE49-F238E27FC236}">
                <a16:creationId xmlns:a16="http://schemas.microsoft.com/office/drawing/2014/main" id="{EFEF80F8-7C8C-4387-A5BB-4F9046B0D343}"/>
              </a:ext>
            </a:extLst>
          </p:cNvPr>
          <p:cNvGraphicFramePr>
            <a:graphicFrameLocks noGrp="1"/>
          </p:cNvGraphicFramePr>
          <p:nvPr/>
        </p:nvGraphicFramePr>
        <p:xfrm>
          <a:off x="1689978" y="5744721"/>
          <a:ext cx="5684971" cy="831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4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2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เงื่อนไข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1155"/>
                  </a:ext>
                </a:extLst>
              </a:tr>
              <a:tr h="549201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th-TH" sz="900" b="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ในแต่ละชุดข้อมูล (</a:t>
                      </a:r>
                      <a:r>
                        <a:rPr lang="en-US" sz="900" b="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Data Set) </a:t>
                      </a:r>
                      <a:r>
                        <a:rPr lang="th-TH" sz="900" b="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ต้องมีการจัดทำคำอธิบายข้อมูล (</a:t>
                      </a:r>
                      <a:r>
                        <a:rPr lang="en-US" sz="900" b="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Metadata) </a:t>
                      </a:r>
                      <a:r>
                        <a:rPr lang="th-TH" sz="900" b="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ครบถ้วนจำนวน </a:t>
                      </a:r>
                      <a:r>
                        <a:rPr lang="en-US" sz="900" b="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14 </a:t>
                      </a:r>
                      <a:r>
                        <a:rPr lang="th-TH" sz="900" b="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รายการ </a:t>
                      </a:r>
                      <a:br>
                        <a:rPr lang="th-TH" sz="900" b="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th-TH" sz="900" b="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หากส่วนราชการมีการจัดทำรายละเอียดไม่ครบ </a:t>
                      </a:r>
                      <a:r>
                        <a:rPr lang="en-US" sz="900" b="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14 </a:t>
                      </a:r>
                      <a:r>
                        <a:rPr lang="th-TH" sz="900" b="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รายการในแต่ละชุดข้อมูล จะไม่นับผลการดำเนินงาน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220AAC5-02A6-49B0-A452-C197B58CEAE6}"/>
              </a:ext>
            </a:extLst>
          </p:cNvPr>
          <p:cNvSpPr/>
          <p:nvPr/>
        </p:nvSpPr>
        <p:spPr>
          <a:xfrm>
            <a:off x="7479910" y="3025820"/>
            <a:ext cx="3405028" cy="258484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r>
              <a:rPr lang="th-TH" sz="10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ขั้นตอนการดำเนินงานในปี </a:t>
            </a:r>
            <a:r>
              <a:rPr lang="en-US" sz="10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2564</a:t>
            </a:r>
            <a:endParaRPr lang="th-TH" sz="1000" b="1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93663" indent="-93663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th-TH" sz="9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เลือกภารกิจหลักอย่างน้อย 1 ภารกิจ</a:t>
            </a:r>
            <a:endParaRPr lang="th-TH" sz="900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93663" indent="-93663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th-TH" sz="9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จัดทำรายชื่อชุดข้อมูลที่สัมพันธ์กับกระบวนการทำงานภายใต้ภารกิจหลักที่เลือก</a:t>
            </a:r>
            <a:r>
              <a:rPr lang="en-US" sz="9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sz="9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โดยต้องเป็นกระบวนการทำงานภายใต้ภารกิจหลักที่มีผลกระทบต่อการให้บริการประชาชนในระดับสูง</a:t>
            </a:r>
          </a:p>
          <a:p>
            <a:pPr marL="93663" indent="-93663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th-TH" sz="9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จัดทำคำอธิบายข้อมูลส่วนหลัก (</a:t>
            </a:r>
            <a:r>
              <a:rPr lang="en-US" sz="9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Mandatory Metadata)</a:t>
            </a:r>
            <a:r>
              <a:rPr lang="th-TH" sz="9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ทุกชุดข้อมูล</a:t>
            </a:r>
            <a:endParaRPr lang="en-US" sz="9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93663" indent="-93663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th-TH" sz="9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จั</a:t>
            </a:r>
            <a:r>
              <a:rPr lang="th-TH" sz="9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ดทำระบบบัญชีข้อมูล (</a:t>
            </a:r>
            <a:r>
              <a:rPr lang="en-US" sz="9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CKAN </a:t>
            </a:r>
            <a:r>
              <a:rPr lang="th-TH" sz="9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หรือ อื่นๆ)</a:t>
            </a:r>
          </a:p>
          <a:p>
            <a:pPr marL="93663" indent="-93663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th-TH" sz="9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จัดทำข้อมูลเปิด (หมวดหมู่สาธารณะ) อย่างน้อยร้อยละ </a:t>
            </a:r>
            <a:r>
              <a:rPr lang="en-US" sz="9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50 </a:t>
            </a:r>
            <a:r>
              <a:rPr lang="th-TH" sz="9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ของชุดข้อมูลที่จัดทำ สามารถเข้าถึงข้อมูลได้ ตามมาตรฐานคุณลักษณะแบบเปิดที่ สพร. กำหนด</a:t>
            </a:r>
          </a:p>
        </p:txBody>
      </p:sp>
      <p:graphicFrame>
        <p:nvGraphicFramePr>
          <p:cNvPr id="9" name="Table 36">
            <a:extLst>
              <a:ext uri="{FF2B5EF4-FFF2-40B4-BE49-F238E27FC236}">
                <a16:creationId xmlns:a16="http://schemas.microsoft.com/office/drawing/2014/main" id="{D3397495-BDC1-4A36-9012-A9B52AE009CB}"/>
              </a:ext>
            </a:extLst>
          </p:cNvPr>
          <p:cNvGraphicFramePr>
            <a:graphicFrameLocks noGrp="1"/>
          </p:cNvGraphicFramePr>
          <p:nvPr/>
        </p:nvGraphicFramePr>
        <p:xfrm>
          <a:off x="1639174" y="4123964"/>
          <a:ext cx="5721918" cy="1486700"/>
        </p:xfrm>
        <a:graphic>
          <a:graphicData uri="http://schemas.openxmlformats.org/drawingml/2006/table">
            <a:tbl>
              <a:tblPr/>
              <a:tblGrid>
                <a:gridCol w="1775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38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3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01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เป้าหมายขั้นต้น (50)</a:t>
                      </a:r>
                    </a:p>
                  </a:txBody>
                  <a:tcPr marT="45752" marB="45752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altLang="en-US" sz="1000" b="1" i="0" u="none" strike="noStrike" cap="none" spc="-4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เป้าหมายมาตรฐาน (</a:t>
                      </a:r>
                      <a:r>
                        <a:rPr kumimoji="0" lang="en-US" altLang="en-US" sz="1000" b="1" i="0" u="none" strike="noStrike" cap="none" spc="-4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75</a:t>
                      </a:r>
                      <a:r>
                        <a:rPr kumimoji="0" lang="th-TH" altLang="en-US" sz="1000" b="1" i="0" u="none" strike="noStrike" cap="none" spc="-4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</a:txBody>
                  <a:tcPr marT="45752" marB="45752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เป้าหมายขั้นสูง (100)</a:t>
                      </a:r>
                    </a:p>
                  </a:txBody>
                  <a:tcPr marT="45752" marB="45752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26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</a:t>
                      </a:r>
                      <a:r>
                        <a:rPr lang="th-TH" sz="10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รายชื่อชุดข้อมูลที่สัมพันธ์กับกระบวนการทำงานตามภารกิจ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0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ที่เลือก</a:t>
                      </a:r>
                      <a:endParaRPr lang="en-US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th-TH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th-TH" sz="1000" kern="1200" spc="-3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ชุดข้อมูลมีคำอธิบายข้อมูล (</a:t>
                      </a:r>
                      <a:r>
                        <a:rPr lang="en-US" sz="1000" kern="1200" spc="-3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Metadata) </a:t>
                      </a:r>
                      <a:r>
                        <a:rPr lang="th-TH" sz="1000" kern="1200" spc="-3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ที่สอดคล้องตามมาตรฐานที่ สพร. กำหนด </a:t>
                      </a:r>
                      <a:br>
                        <a:rPr lang="th-TH" sz="1000" kern="1200" spc="-3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th-TH" sz="1000" kern="1200" spc="-3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1000" kern="1200" spc="-3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 </a:t>
                      </a:r>
                      <a:r>
                        <a:rPr lang="th-TH" sz="1000" kern="1200" spc="-3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รายการ) </a:t>
                      </a:r>
                      <a:r>
                        <a:rPr lang="th-TH" sz="1000" kern="1200" spc="-3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ทุกชุดข้อมูลในกระบวนการทำงาน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th-TH" sz="10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1000" kern="1200" spc="-3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มีระบบบัญชีข้อมูล และ</a:t>
                      </a:r>
                      <a:endParaRPr lang="en-US" sz="1000" kern="1200" spc="-30" baseline="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จัดทำข้อมูลเปิด ที่ถูกจัดในหมวดหมู่สาธารณะ อย่างน้อยร้อยละ </a:t>
                      </a:r>
                      <a:r>
                        <a:rPr lang="en-US" sz="1000" dirty="0">
                          <a:solidFill>
                            <a:prstClr val="black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50 </a:t>
                      </a:r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ของชุดข้อมูลเปิดในบัญชีข้อมูล สามารถเข้าถึงข้อมูลได้ ตามมาตรฐานคุณลักษณะแบบเปิดที่ สพร.กำหนด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521047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31058BD-F524-4AD1-8332-E65E2BD05D04}"/>
              </a:ext>
            </a:extLst>
          </p:cNvPr>
          <p:cNvSpPr txBox="1"/>
          <p:nvPr/>
        </p:nvSpPr>
        <p:spPr>
          <a:xfrm>
            <a:off x="1639176" y="3025820"/>
            <a:ext cx="5721919" cy="1404102"/>
          </a:xfrm>
          <a:prstGeom prst="rect">
            <a:avLst/>
          </a:prstGeom>
          <a:solidFill>
            <a:srgbClr val="EAEFF7"/>
          </a:solidFill>
        </p:spPr>
        <p:txBody>
          <a:bodyPr wrap="square">
            <a:spAutoFit/>
          </a:bodyPr>
          <a:lstStyle>
            <a:defPPr>
              <a:defRPr lang="th-TH"/>
            </a:defPPr>
            <a:lvl1pPr>
              <a:defRPr sz="11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lnSpc>
                <a:spcPct val="120000"/>
              </a:lnSpc>
              <a:defRPr/>
            </a:pPr>
            <a:r>
              <a:rPr lang="th-TH" sz="900" dirty="0">
                <a:solidFill>
                  <a:prstClr val="black"/>
                </a:solidFill>
              </a:rPr>
              <a:t>แนวทางการประเมินตัวชี้วัด</a:t>
            </a:r>
          </a:p>
          <a:p>
            <a:pPr marL="228600" indent="-228600" algn="thaiDist">
              <a:lnSpc>
                <a:spcPct val="120000"/>
              </a:lnSpc>
              <a:buFontTx/>
              <a:buAutoNum type="arabicParenR"/>
              <a:defRPr/>
            </a:pPr>
            <a:r>
              <a:rPr lang="th-TH" sz="900" b="0" dirty="0">
                <a:solidFill>
                  <a:prstClr val="black"/>
                </a:solidFill>
              </a:rPr>
              <a:t>กำหนดให้ส่วนราชการต้องเลือก</a:t>
            </a:r>
            <a:r>
              <a:rPr lang="th-TH" sz="900" dirty="0">
                <a:solidFill>
                  <a:prstClr val="black"/>
                </a:solidFill>
              </a:rPr>
              <a:t>ภารกิจหลักอย่างน้อย 1 ภารกิจ</a:t>
            </a:r>
            <a:r>
              <a:rPr lang="th-TH" sz="900" b="0" dirty="0">
                <a:solidFill>
                  <a:prstClr val="black"/>
                </a:solidFill>
              </a:rPr>
              <a:t> เพื่อจัดทำบัญชีข้อมูล </a:t>
            </a:r>
            <a:r>
              <a:rPr lang="en-US" sz="900" b="0" dirty="0">
                <a:solidFill>
                  <a:prstClr val="black"/>
                </a:solidFill>
              </a:rPr>
              <a:t>(Data</a:t>
            </a:r>
            <a:r>
              <a:rPr lang="th-TH" sz="900" b="0" dirty="0">
                <a:solidFill>
                  <a:prstClr val="black"/>
                </a:solidFill>
              </a:rPr>
              <a:t> </a:t>
            </a:r>
            <a:r>
              <a:rPr lang="en-US" sz="900" b="0" dirty="0">
                <a:solidFill>
                  <a:prstClr val="black"/>
                </a:solidFill>
              </a:rPr>
              <a:t>Catalog)</a:t>
            </a:r>
            <a:r>
              <a:rPr lang="th-TH" sz="900" b="0" dirty="0">
                <a:solidFill>
                  <a:prstClr val="black"/>
                </a:solidFill>
              </a:rPr>
              <a:t> </a:t>
            </a:r>
          </a:p>
          <a:p>
            <a:pPr algn="thaiDist">
              <a:lnSpc>
                <a:spcPct val="120000"/>
              </a:lnSpc>
              <a:defRPr/>
            </a:pPr>
            <a:r>
              <a:rPr lang="th-TH" sz="900" b="0" dirty="0">
                <a:solidFill>
                  <a:prstClr val="black"/>
                </a:solidFill>
              </a:rPr>
              <a:t>      พร้อมคำอธิบายข้อมูล</a:t>
            </a:r>
          </a:p>
          <a:p>
            <a:pPr>
              <a:lnSpc>
                <a:spcPct val="120000"/>
              </a:lnSpc>
              <a:defRPr/>
            </a:pPr>
            <a:r>
              <a:rPr lang="en-US" sz="900" b="0" dirty="0">
                <a:solidFill>
                  <a:prstClr val="black"/>
                </a:solidFill>
              </a:rPr>
              <a:t>2)   </a:t>
            </a:r>
            <a:r>
              <a:rPr lang="th-TH" sz="900" b="0" dirty="0">
                <a:solidFill>
                  <a:prstClr val="black"/>
                </a:solidFill>
              </a:rPr>
              <a:t>กำหนดให้ส่วนราชการมีระบบบัญชีข้อมูล พร้อมมีข้อมูลสาธารณะ (</a:t>
            </a:r>
            <a:r>
              <a:rPr lang="en-US" sz="900" b="0" dirty="0">
                <a:solidFill>
                  <a:prstClr val="black"/>
                </a:solidFill>
              </a:rPr>
              <a:t>Open</a:t>
            </a:r>
            <a:r>
              <a:rPr lang="th-TH" sz="900" b="0" dirty="0">
                <a:solidFill>
                  <a:prstClr val="black"/>
                </a:solidFill>
              </a:rPr>
              <a:t> </a:t>
            </a:r>
            <a:r>
              <a:rPr lang="en-US" sz="900" b="0" dirty="0">
                <a:solidFill>
                  <a:prstClr val="black"/>
                </a:solidFill>
              </a:rPr>
              <a:t>data)</a:t>
            </a:r>
            <a:r>
              <a:rPr lang="th-TH" sz="900" b="0" dirty="0">
                <a:solidFill>
                  <a:prstClr val="black"/>
                </a:solidFill>
              </a:rPr>
              <a:t> ในระบบบัญชีข้อมูลเพื่อเผยแพร่ให้</a:t>
            </a:r>
            <a:r>
              <a:rPr lang="en-US" sz="900" b="0" dirty="0">
                <a:solidFill>
                  <a:prstClr val="black"/>
                </a:solidFill>
              </a:rPr>
              <a:t>     </a:t>
            </a:r>
          </a:p>
          <a:p>
            <a:pPr>
              <a:lnSpc>
                <a:spcPct val="120000"/>
              </a:lnSpc>
              <a:defRPr/>
            </a:pPr>
            <a:r>
              <a:rPr lang="en-US" sz="900" b="0" dirty="0">
                <a:solidFill>
                  <a:prstClr val="black"/>
                </a:solidFill>
              </a:rPr>
              <a:t>      </a:t>
            </a:r>
            <a:r>
              <a:rPr lang="th-TH" sz="900" b="0" dirty="0">
                <a:solidFill>
                  <a:prstClr val="black"/>
                </a:solidFill>
              </a:rPr>
              <a:t>เป็นไปตามมาตรฐานรัฐบาลดิจิทัลว่าด้วยแนวทางการเปิดเผยข้อมูลเปิดภาครัฐในรูปแบบดิจิทัลต่อสาธารณะ </a:t>
            </a:r>
          </a:p>
          <a:p>
            <a:pPr algn="thaiDist">
              <a:lnSpc>
                <a:spcPct val="120000"/>
              </a:lnSpc>
              <a:defRPr/>
            </a:pPr>
            <a:r>
              <a:rPr lang="th-TH" sz="900" b="0" dirty="0">
                <a:solidFill>
                  <a:prstClr val="black"/>
                </a:solidFill>
              </a:rPr>
              <a:t>      </a:t>
            </a:r>
            <a:r>
              <a:rPr lang="th-TH" sz="900" dirty="0">
                <a:solidFill>
                  <a:prstClr val="black"/>
                </a:solidFill>
              </a:rPr>
              <a:t>อย่างน้อยร้อยละ </a:t>
            </a:r>
            <a:r>
              <a:rPr lang="en-US" sz="900" dirty="0">
                <a:solidFill>
                  <a:prstClr val="black"/>
                </a:solidFill>
              </a:rPr>
              <a:t>50</a:t>
            </a:r>
            <a:r>
              <a:rPr lang="th-TH" sz="900" dirty="0">
                <a:solidFill>
                  <a:prstClr val="black"/>
                </a:solidFill>
              </a:rPr>
              <a:t> ของบัญชีข้อมูล</a:t>
            </a:r>
          </a:p>
          <a:p>
            <a:pPr algn="thaiDist">
              <a:lnSpc>
                <a:spcPct val="120000"/>
              </a:lnSpc>
              <a:defRPr/>
            </a:pPr>
            <a:r>
              <a:rPr lang="en-US" sz="900" b="0" dirty="0">
                <a:solidFill>
                  <a:prstClr val="black"/>
                </a:solidFill>
              </a:rPr>
              <a:t>3)   </a:t>
            </a:r>
            <a:r>
              <a:rPr lang="th-TH" sz="900" b="0" dirty="0">
                <a:solidFill>
                  <a:prstClr val="black"/>
                </a:solidFill>
              </a:rPr>
              <a:t>ชุดข้อมูลเปิด (</a:t>
            </a:r>
            <a:r>
              <a:rPr lang="en-US" sz="900" b="0" dirty="0">
                <a:solidFill>
                  <a:prstClr val="black"/>
                </a:solidFill>
              </a:rPr>
              <a:t>Open data) </a:t>
            </a:r>
            <a:r>
              <a:rPr lang="th-TH" sz="900" b="0" dirty="0">
                <a:solidFill>
                  <a:prstClr val="black"/>
                </a:solidFill>
              </a:rPr>
              <a:t>ดังกล่าว ต้อง</a:t>
            </a:r>
            <a:r>
              <a:rPr lang="th-TH" sz="900" dirty="0">
                <a:solidFill>
                  <a:prstClr val="black"/>
                </a:solidFill>
              </a:rPr>
              <a:t>เป็นข้อมูลที่ประชาชนหรือผู้รับบริการต้องการและสามารถนำไปใช้</a:t>
            </a:r>
            <a:endParaRPr lang="en-US" sz="900" dirty="0">
              <a:solidFill>
                <a:prstClr val="black"/>
              </a:solidFill>
            </a:endParaRPr>
          </a:p>
          <a:p>
            <a:pPr algn="thaiDist">
              <a:lnSpc>
                <a:spcPct val="120000"/>
              </a:lnSpc>
              <a:defRPr/>
            </a:pPr>
            <a:r>
              <a:rPr lang="en-US" sz="900" dirty="0">
                <a:solidFill>
                  <a:prstClr val="black"/>
                </a:solidFill>
              </a:rPr>
              <a:t>       </a:t>
            </a:r>
            <a:r>
              <a:rPr lang="th-TH" sz="900" dirty="0">
                <a:solidFill>
                  <a:prstClr val="black"/>
                </a:solidFill>
              </a:rPr>
              <a:t>ประโยชน์ต่อได้</a:t>
            </a: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96672F9F-38DC-45CF-B401-E09510EB68B9}"/>
              </a:ext>
            </a:extLst>
          </p:cNvPr>
          <p:cNvSpPr txBox="1"/>
          <p:nvPr/>
        </p:nvSpPr>
        <p:spPr>
          <a:xfrm>
            <a:off x="1556628" y="1198748"/>
            <a:ext cx="9328311" cy="1785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>
            <a:defPPr>
              <a:defRPr lang="th-TH"/>
            </a:defPPr>
            <a:lvl1pPr marL="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thaiDist">
              <a:defRPr/>
            </a:pPr>
            <a:r>
              <a:rPr lang="th-TH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คำนิยาม</a:t>
            </a:r>
          </a:p>
          <a:p>
            <a:pPr indent="177800" algn="thaiDist">
              <a:spcAft>
                <a:spcPts val="600"/>
              </a:spcAft>
              <a:tabLst>
                <a:tab pos="271463" algn="l"/>
              </a:tabLst>
              <a:defRPr/>
            </a:pPr>
            <a:r>
              <a:rPr lang="th-TH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บัญชีข้อมูล </a:t>
            </a:r>
            <a:r>
              <a:rPr lang="th-TH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หมายถึง เอกสารแสดงบรรดารายการของชุดข้อมูล ที่จำแนกแยกแยะโดยการจัดกลุ่มหรือจัดประเภทข้อมูลที่อยู่ในความครอบครองหรือควบคุมของหน่วยงานของรัฐ</a:t>
            </a:r>
          </a:p>
          <a:p>
            <a:pPr indent="177800" algn="thaiDist">
              <a:spcAft>
                <a:spcPts val="600"/>
              </a:spcAft>
              <a:tabLst>
                <a:tab pos="271463" algn="l"/>
              </a:tabLst>
              <a:defRPr/>
            </a:pPr>
            <a:r>
              <a:rPr lang="th-TH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คำอธิบายข้อมูลที่สอดคล้องตามมาตรฐานที่ สพร. กำหนด </a:t>
            </a:r>
            <a:r>
              <a:rPr lang="th-TH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หมายถึง คำอธิบายข้อมูลส่วนหลัก (</a:t>
            </a:r>
            <a:r>
              <a:rPr lang="en-US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Mandatory Metadata) </a:t>
            </a:r>
            <a:r>
              <a:rPr lang="th-TH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สำหรับชุดข้อมูลภาครัฐ เป็นส่วนที่บังคับต้องทำการอธิบายข้อมูล ประกอบด้วยคำอธิบายข้อมูลจำนวน 14 รายการ สำหรับ 1 ชุดข้อมูล ที่หน่วยงานของรัฐต้องจัดทำและระบุรายละเอียด </a:t>
            </a:r>
          </a:p>
          <a:p>
            <a:pPr indent="177800" algn="thaiDist">
              <a:spcAft>
                <a:spcPts val="600"/>
              </a:spcAft>
              <a:tabLst>
                <a:tab pos="271463" algn="l"/>
              </a:tabLst>
              <a:defRPr/>
            </a:pPr>
            <a:r>
              <a:rPr lang="th-TH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ระบบบัญชีข้อมูล </a:t>
            </a:r>
            <a:r>
              <a:rPr lang="th-TH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คือ ระบบงานที่ทำหน้าที่บริหารจัดการบัญชีข้อมูลของหน่วยงาน เช่น  </a:t>
            </a:r>
            <a:r>
              <a:rPr lang="en-US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CKAN </a:t>
            </a:r>
            <a:r>
              <a:rPr lang="th-TH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หรือ อื่น ๆ</a:t>
            </a:r>
            <a:endParaRPr lang="en-US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177800">
              <a:spcAft>
                <a:spcPts val="600"/>
              </a:spcAft>
              <a:tabLst>
                <a:tab pos="271463" algn="l"/>
              </a:tabLst>
              <a:defRPr/>
            </a:pPr>
            <a:r>
              <a:rPr lang="th-TH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ข้อมูลสาธารณะ </a:t>
            </a:r>
            <a:r>
              <a:rPr lang="th-TH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หมายถึง ข้อมูลที่สามารถเปิดเผยได้สามารถนำไปใช้ได้อย่างอิสระไม่ว่าจะเป็นข้อมูลข่าวสาร</a:t>
            </a:r>
            <a:r>
              <a:rPr lang="en-US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th-TH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ข้อมูลส่วนบุคคล</a:t>
            </a:r>
            <a:r>
              <a:rPr lang="en-US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th-TH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ข้อมูลอิเล็กทรอนิกส์ เป็นต้น</a:t>
            </a:r>
          </a:p>
          <a:p>
            <a:pPr indent="177800" algn="thaiDist">
              <a:tabLst>
                <a:tab pos="271463" algn="l"/>
              </a:tabLst>
              <a:defRPr/>
            </a:pPr>
            <a:r>
              <a:rPr lang="th-TH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คุณลักษณะแบบเปิด </a:t>
            </a:r>
            <a:r>
              <a:rPr lang="th-TH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หมายถึง คุณลักษณะของไฟล์ที่ไม่ถูกจำกัดด้วยเงื่อนไขต่าง ๆ จากเจ้าของผลิตภัณฑ์ สามารถเข้าถึงได้อย่างเสรีโดยไม่เสียค่าใช้จ่าย ใช้งานหรือประมวลผลได้ หลากหลายซอฟต์แวร์</a:t>
            </a:r>
          </a:p>
          <a:p>
            <a:pPr indent="461963" algn="r">
              <a:defRPr/>
            </a:pPr>
            <a:r>
              <a:rPr lang="th-TH" sz="1000" i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ที่มา</a:t>
            </a:r>
            <a:r>
              <a:rPr lang="en-US" sz="1000" i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th-TH" sz="1000" i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ประกาศคณะกรรมการพัฒนารัฐบาลดิจิทัล เรื่อง มาตรฐานและหลักเกณฑ์การเปิดเผยข้อมูลเปิดภาครัฐในรูปแบบข้อมูลดิจิทัลต่อสาธารณะ</a:t>
            </a:r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F0AB172A-48F8-4820-8EB6-BAE38E71BC03}"/>
              </a:ext>
            </a:extLst>
          </p:cNvPr>
          <p:cNvGrpSpPr/>
          <p:nvPr/>
        </p:nvGrpSpPr>
        <p:grpSpPr>
          <a:xfrm>
            <a:off x="259560" y="273296"/>
            <a:ext cx="1929771" cy="674254"/>
            <a:chOff x="329242" y="210493"/>
            <a:chExt cx="1929771" cy="674254"/>
          </a:xfrm>
        </p:grpSpPr>
        <p:pic>
          <p:nvPicPr>
            <p:cNvPr id="16" name="Picture 6" descr="รูปภาพที่เกี่ยวข้อง">
              <a:extLst>
                <a:ext uri="{FF2B5EF4-FFF2-40B4-BE49-F238E27FC236}">
                  <a16:creationId xmlns:a16="http://schemas.microsoft.com/office/drawing/2014/main" id="{0E664200-C5C5-488F-9579-1483F9E4D0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42" y="210493"/>
              <a:ext cx="666357" cy="65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8">
              <a:extLst>
                <a:ext uri="{FF2B5EF4-FFF2-40B4-BE49-F238E27FC236}">
                  <a16:creationId xmlns:a16="http://schemas.microsoft.com/office/drawing/2014/main" id="{A1D566D3-7A43-4638-8354-777D2F3108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9" t="56300" r="9899" b="12201"/>
            <a:stretch/>
          </p:blipFill>
          <p:spPr>
            <a:xfrm>
              <a:off x="1107444" y="220135"/>
              <a:ext cx="1151569" cy="664612"/>
            </a:xfrm>
            <a:prstGeom prst="rect">
              <a:avLst/>
            </a:prstGeom>
          </p:spPr>
        </p:pic>
      </p:grpSp>
      <p:sp>
        <p:nvSpPr>
          <p:cNvPr id="19" name="TextBox 4">
            <a:extLst>
              <a:ext uri="{FF2B5EF4-FFF2-40B4-BE49-F238E27FC236}">
                <a16:creationId xmlns:a16="http://schemas.microsoft.com/office/drawing/2014/main" id="{13F275D1-BAD2-4083-9055-22F9A1F4D7CA}"/>
              </a:ext>
            </a:extLst>
          </p:cNvPr>
          <p:cNvSpPr txBox="1"/>
          <p:nvPr/>
        </p:nvSpPr>
        <p:spPr>
          <a:xfrm>
            <a:off x="259560" y="58636"/>
            <a:ext cx="11436571" cy="1233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การพัฒนาระบบบัญชีข้อมูล (</a:t>
            </a:r>
            <a:r>
              <a:rPr lang="en-US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Data Catalog) </a:t>
            </a:r>
            <a:endParaRPr lang="th-TH" sz="4400" b="1" spc="-5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r"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เพื่อนำไปสู่การเปิดเผยข้อมูลภาครัฐ (</a:t>
            </a:r>
            <a:r>
              <a:rPr lang="en-US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Open Data)</a:t>
            </a:r>
          </a:p>
        </p:txBody>
      </p:sp>
      <p:cxnSp>
        <p:nvCxnSpPr>
          <p:cNvPr id="20" name="Straight Connector 16">
            <a:extLst>
              <a:ext uri="{FF2B5EF4-FFF2-40B4-BE49-F238E27FC236}">
                <a16:creationId xmlns:a16="http://schemas.microsoft.com/office/drawing/2014/main" id="{F0B3B869-41DC-4F3E-8D41-24F4E33B8726}"/>
              </a:ext>
            </a:extLst>
          </p:cNvPr>
          <p:cNvCxnSpPr>
            <a:cxnSpLocks/>
          </p:cNvCxnSpPr>
          <p:nvPr/>
        </p:nvCxnSpPr>
        <p:spPr>
          <a:xfrm>
            <a:off x="393741" y="1193658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0365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EA2EC1A-8AF0-42E0-B60B-3D1F8B2F2874}"/>
              </a:ext>
            </a:extLst>
          </p:cNvPr>
          <p:cNvSpPr txBox="1"/>
          <p:nvPr/>
        </p:nvSpPr>
        <p:spPr>
          <a:xfrm>
            <a:off x="0" y="19647"/>
            <a:ext cx="11932440" cy="1797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                               สำนักงานปลัดกระทรวงพาณิชย์ </a:t>
            </a:r>
          </a:p>
          <a:p>
            <a:pPr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                                มีภารกิจหลักทั้งหมด 4 ภารกิจ</a:t>
            </a:r>
          </a:p>
          <a:p>
            <a:pPr algn="r">
              <a:lnSpc>
                <a:spcPts val="4400"/>
              </a:lnSpc>
            </a:pPr>
            <a:endParaRPr lang="en-US" sz="4400" b="1" spc="-5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A783E0-E64F-41D4-8699-E8D0883215FE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1D5D9880-63A5-45D2-A6A6-852C72367C1B}"/>
              </a:ext>
            </a:extLst>
          </p:cNvPr>
          <p:cNvGrpSpPr/>
          <p:nvPr/>
        </p:nvGrpSpPr>
        <p:grpSpPr>
          <a:xfrm>
            <a:off x="259560" y="273296"/>
            <a:ext cx="1929771" cy="674254"/>
            <a:chOff x="329242" y="210493"/>
            <a:chExt cx="1929771" cy="674254"/>
          </a:xfrm>
        </p:grpSpPr>
        <p:pic>
          <p:nvPicPr>
            <p:cNvPr id="9" name="Picture 8" descr="รูปภาพที่เกี่ยวข้อง">
              <a:extLst>
                <a:ext uri="{FF2B5EF4-FFF2-40B4-BE49-F238E27FC236}">
                  <a16:creationId xmlns:a16="http://schemas.microsoft.com/office/drawing/2014/main" id="{3616CCB1-EFC6-4258-A819-EA719C484E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42" y="210493"/>
              <a:ext cx="666357" cy="65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A1A11BC-4DA4-4978-998A-D23130CAA5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9" t="56300" r="9899" b="12201"/>
            <a:stretch/>
          </p:blipFill>
          <p:spPr>
            <a:xfrm>
              <a:off x="1107444" y="220135"/>
              <a:ext cx="1151569" cy="664612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93D6368-8629-4BA3-BA28-00C923986304}"/>
              </a:ext>
            </a:extLst>
          </p:cNvPr>
          <p:cNvSpPr txBox="1"/>
          <p:nvPr/>
        </p:nvSpPr>
        <p:spPr>
          <a:xfrm>
            <a:off x="381290" y="1516920"/>
            <a:ext cx="5633065" cy="109728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>
              <a:lnSpc>
                <a:spcPts val="3000"/>
              </a:lnSpc>
            </a:pPr>
            <a:r>
              <a:rPr lang="th-TH" sz="28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 ภารกิจด้านการพัฒนายุทธศาสตร์และแปลงนโยบายของกระทรวงเป็นแผนปฏิบัติงาน</a:t>
            </a:r>
            <a:endParaRPr lang="en-US" sz="2800" b="1" spc="-5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B73176-3B3D-48B1-83CD-A743C4E36F84}"/>
              </a:ext>
            </a:extLst>
          </p:cNvPr>
          <p:cNvSpPr txBox="1"/>
          <p:nvPr/>
        </p:nvSpPr>
        <p:spPr>
          <a:xfrm>
            <a:off x="381290" y="2918562"/>
            <a:ext cx="5633065" cy="109728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28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 ภารกิจด้านการขับเคลื่อนเศรษฐกิจในภูมิภาค/ฐานราก</a:t>
            </a:r>
            <a:endParaRPr lang="en-US" sz="2800" b="1" spc="-5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1D2264-DE3A-47C9-B32D-D7095D28ED1D}"/>
              </a:ext>
            </a:extLst>
          </p:cNvPr>
          <p:cNvSpPr txBox="1"/>
          <p:nvPr/>
        </p:nvSpPr>
        <p:spPr>
          <a:xfrm>
            <a:off x="368488" y="4370310"/>
            <a:ext cx="5633065" cy="99706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3. ภารกิจด้านการพัฒนาและยกระดับองค์กรและบุคลากรกระทรวงพาณิชย์</a:t>
            </a:r>
            <a:endParaRPr lang="en-US" sz="2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252E46-E711-4324-8759-4B2373E011B2}"/>
              </a:ext>
            </a:extLst>
          </p:cNvPr>
          <p:cNvSpPr txBox="1"/>
          <p:nvPr/>
        </p:nvSpPr>
        <p:spPr>
          <a:xfrm>
            <a:off x="368488" y="5680901"/>
            <a:ext cx="5633065" cy="109728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28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4. ภารกิจด้านการพัฒนาระบบข้อมูลเศรษฐกิจการค้า</a:t>
            </a:r>
            <a:endParaRPr lang="en-US" sz="2800" b="1" spc="-5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E162889-2F83-40A5-AC99-6B625C58BB0B}"/>
              </a:ext>
            </a:extLst>
          </p:cNvPr>
          <p:cNvSpPr txBox="1"/>
          <p:nvPr/>
        </p:nvSpPr>
        <p:spPr>
          <a:xfrm>
            <a:off x="6477290" y="1541757"/>
            <a:ext cx="5535609" cy="987386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282575" indent="-282575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th-TH" sz="2400" dirty="0">
                <a:solidFill>
                  <a:schemeClr val="dk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การบริหารยุทธศาสตร์กระทรวง</a:t>
            </a:r>
          </a:p>
          <a:p>
            <a:pPr marL="282575" indent="-282575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th-TH" sz="2400" dirty="0">
                <a:solidFill>
                  <a:schemeClr val="dk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การบริหารยุทธศาสตร์สำนักงานปลัดกระทรวง</a:t>
            </a:r>
          </a:p>
          <a:p>
            <a:pPr marL="282575" indent="-282575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th-TH" sz="2400" dirty="0">
                <a:solidFill>
                  <a:schemeClr val="dk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การจัดทำข้อเสนอนโยบายด้านการพาณิชย์</a:t>
            </a:r>
            <a:endParaRPr lang="en-US" sz="2400" dirty="0">
              <a:solidFill>
                <a:schemeClr val="dk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3383B0-FBB4-4C37-85D8-C425C8B5B3FA}"/>
              </a:ext>
            </a:extLst>
          </p:cNvPr>
          <p:cNvSpPr txBox="1"/>
          <p:nvPr/>
        </p:nvSpPr>
        <p:spPr>
          <a:xfrm>
            <a:off x="6477290" y="2695109"/>
            <a:ext cx="5535609" cy="1577291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282575" indent="-282575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th-TH" sz="2400" dirty="0">
                <a:solidFill>
                  <a:schemeClr val="dk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การส่งเสริมการค้าการตลาดในภูมิภาค</a:t>
            </a:r>
          </a:p>
          <a:p>
            <a:pPr marL="282575" indent="-282575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th-TH" sz="2400" dirty="0">
                <a:solidFill>
                  <a:schemeClr val="dk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การพัฒนาผู้ประกอบการผู้ผลิตสินค้า</a:t>
            </a:r>
          </a:p>
          <a:p>
            <a:pPr marL="282575" indent="-282575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th-TH" sz="2400" dirty="0">
                <a:solidFill>
                  <a:schemeClr val="dk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การอำนวยความสะดวกทางการค้าในภูมิภาค</a:t>
            </a:r>
          </a:p>
          <a:p>
            <a:pPr marL="282575" indent="-282575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th-TH" sz="2400" dirty="0">
                <a:solidFill>
                  <a:schemeClr val="dk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การสร้างความเข้มแข็งและคุ้มครองผู้บริโภค</a:t>
            </a:r>
          </a:p>
          <a:p>
            <a:pPr marL="282575" indent="-282575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th-TH" sz="2400" dirty="0">
                <a:solidFill>
                  <a:schemeClr val="dk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การเฝ้าระวัง/แก้ปัญหาด้านเศรษฐกิจการค้าในภูมิภาค</a:t>
            </a:r>
            <a:endParaRPr lang="en-US" sz="2400" dirty="0">
              <a:solidFill>
                <a:schemeClr val="dk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03009E-9ABB-4917-9E14-627B08746A3D}"/>
              </a:ext>
            </a:extLst>
          </p:cNvPr>
          <p:cNvSpPr txBox="1"/>
          <p:nvPr/>
        </p:nvSpPr>
        <p:spPr>
          <a:xfrm>
            <a:off x="6477290" y="4522627"/>
            <a:ext cx="5535609" cy="692434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282575" indent="-282575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th-TH" sz="2400" dirty="0">
                <a:solidFill>
                  <a:schemeClr val="dk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การบริหาร พัฒนาองค์กรและทรัพยากรบุคคลให้มีขีดสมรรถนะสูง มีความเชี่ยวชาญ มีคุณธรรมและจริยธรรม</a:t>
            </a:r>
            <a:endParaRPr lang="en-US" sz="2400" dirty="0">
              <a:solidFill>
                <a:schemeClr val="dk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2873B16-115F-4101-AAC6-B81A69F687C3}"/>
              </a:ext>
            </a:extLst>
          </p:cNvPr>
          <p:cNvSpPr txBox="1"/>
          <p:nvPr/>
        </p:nvSpPr>
        <p:spPr>
          <a:xfrm>
            <a:off x="6462105" y="5883324"/>
            <a:ext cx="5535609" cy="692434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 anchor="ctr">
            <a:spAutoFit/>
          </a:bodyPr>
          <a:lstStyle/>
          <a:p>
            <a:pPr marL="282575" indent="-282575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th-TH" sz="2400" dirty="0">
                <a:solidFill>
                  <a:schemeClr val="dk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การจัดทำข้อมูลสถิติการค้าระหว่างประเทศของไทย</a:t>
            </a:r>
          </a:p>
          <a:p>
            <a:pPr marL="282575" indent="-282575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th-TH" sz="2400" dirty="0">
                <a:solidFill>
                  <a:schemeClr val="dk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การให้บริการข้อมูลสถิติการค้าระหว่างประเทศของไทย</a:t>
            </a:r>
            <a:endParaRPr lang="en-US" sz="2400" dirty="0">
              <a:solidFill>
                <a:schemeClr val="dk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F9CFFEB1-7C1B-4786-9ECB-B77D5A4F7234}"/>
              </a:ext>
            </a:extLst>
          </p:cNvPr>
          <p:cNvSpPr/>
          <p:nvPr/>
        </p:nvSpPr>
        <p:spPr>
          <a:xfrm>
            <a:off x="6096000" y="1817575"/>
            <a:ext cx="299645" cy="539255"/>
          </a:xfrm>
          <a:prstGeom prst="rightArrow">
            <a:avLst/>
          </a:prstGeom>
          <a:solidFill>
            <a:schemeClr val="accent6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9A9A9298-A0A0-4100-9582-695FF95507B1}"/>
              </a:ext>
            </a:extLst>
          </p:cNvPr>
          <p:cNvSpPr/>
          <p:nvPr/>
        </p:nvSpPr>
        <p:spPr>
          <a:xfrm>
            <a:off x="6096000" y="3197574"/>
            <a:ext cx="299645" cy="539255"/>
          </a:xfrm>
          <a:prstGeom prst="rightArrow">
            <a:avLst/>
          </a:prstGeom>
          <a:solidFill>
            <a:schemeClr val="accent6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1E8B8FB7-E58B-4D9F-91BF-B9278E588F25}"/>
              </a:ext>
            </a:extLst>
          </p:cNvPr>
          <p:cNvSpPr/>
          <p:nvPr/>
        </p:nvSpPr>
        <p:spPr>
          <a:xfrm>
            <a:off x="6089599" y="4577573"/>
            <a:ext cx="299645" cy="539255"/>
          </a:xfrm>
          <a:prstGeom prst="rightArrow">
            <a:avLst/>
          </a:prstGeom>
          <a:solidFill>
            <a:schemeClr val="accent6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F39763E9-E4F2-4790-8EB4-5726B74A3891}"/>
              </a:ext>
            </a:extLst>
          </p:cNvPr>
          <p:cNvSpPr/>
          <p:nvPr/>
        </p:nvSpPr>
        <p:spPr>
          <a:xfrm>
            <a:off x="6089599" y="5985198"/>
            <a:ext cx="299645" cy="539255"/>
          </a:xfrm>
          <a:prstGeom prst="rightArrow">
            <a:avLst/>
          </a:prstGeom>
          <a:solidFill>
            <a:schemeClr val="accent6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F83E71-BFA7-4846-8F32-82438B6A2192}"/>
              </a:ext>
            </a:extLst>
          </p:cNvPr>
          <p:cNvSpPr/>
          <p:nvPr/>
        </p:nvSpPr>
        <p:spPr>
          <a:xfrm>
            <a:off x="259559" y="5554639"/>
            <a:ext cx="11887200" cy="1283714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FA81BA3D-1BBF-4D38-B0CB-D23F56470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2040" y="6497300"/>
            <a:ext cx="2743200" cy="365125"/>
          </a:xfrm>
        </p:spPr>
        <p:txBody>
          <a:bodyPr/>
          <a:lstStyle/>
          <a:p>
            <a:fld id="{35348D52-DC84-4773-8E8B-B35C07E40354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0598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F1105E-65F8-44A1-B86A-1C0DB4B25E01}"/>
              </a:ext>
            </a:extLst>
          </p:cNvPr>
          <p:cNvSpPr txBox="1"/>
          <p:nvPr/>
        </p:nvSpPr>
        <p:spPr>
          <a:xfrm>
            <a:off x="0" y="19647"/>
            <a:ext cx="11436571" cy="1233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การพัฒนาระบบบัญชีข้อมูล (</a:t>
            </a:r>
            <a:r>
              <a:rPr lang="en-US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Data Catalog) </a:t>
            </a:r>
            <a:endParaRPr lang="th-TH" sz="4400" b="1" spc="-5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r"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เพื่อนำไปสู่การเปิดเผยข้อมูลภาครัฐ (</a:t>
            </a:r>
            <a:r>
              <a:rPr lang="en-US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Open Data)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777DF3-0D4A-4DB1-A297-72AF7C91C0F4}"/>
              </a:ext>
            </a:extLst>
          </p:cNvPr>
          <p:cNvGrpSpPr/>
          <p:nvPr/>
        </p:nvGrpSpPr>
        <p:grpSpPr>
          <a:xfrm>
            <a:off x="259560" y="273296"/>
            <a:ext cx="1929771" cy="674254"/>
            <a:chOff x="329242" y="210493"/>
            <a:chExt cx="1929771" cy="674254"/>
          </a:xfrm>
        </p:grpSpPr>
        <p:pic>
          <p:nvPicPr>
            <p:cNvPr id="7" name="Picture 6" descr="รูปภาพที่เกี่ยวข้อง">
              <a:extLst>
                <a:ext uri="{FF2B5EF4-FFF2-40B4-BE49-F238E27FC236}">
                  <a16:creationId xmlns:a16="http://schemas.microsoft.com/office/drawing/2014/main" id="{B3C3F1C5-943C-4E12-BEC9-7061324695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42" y="210493"/>
              <a:ext cx="666357" cy="65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4D2CBCB-0922-43AB-B9F9-E46BFEC768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9" t="56300" r="9899" b="12201"/>
            <a:stretch/>
          </p:blipFill>
          <p:spPr>
            <a:xfrm>
              <a:off x="1107444" y="220135"/>
              <a:ext cx="1151569" cy="664612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9C8BE68-A469-4956-B745-7DD1536AE78C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CC90B07-5422-424E-B64E-FF4B9A23B829}"/>
              </a:ext>
            </a:extLst>
          </p:cNvPr>
          <p:cNvSpPr txBox="1"/>
          <p:nvPr/>
        </p:nvSpPr>
        <p:spPr>
          <a:xfrm>
            <a:off x="3148803" y="1866801"/>
            <a:ext cx="851279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th-TH" sz="44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อัตราภาษีภายใต้ </a:t>
            </a:r>
            <a:r>
              <a:rPr lang="en-US" sz="44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FTA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D8B85B4-E2AA-4CE1-91AA-DF05FEF64583}"/>
              </a:ext>
            </a:extLst>
          </p:cNvPr>
          <p:cNvSpPr txBox="1"/>
          <p:nvPr/>
        </p:nvSpPr>
        <p:spPr>
          <a:xfrm>
            <a:off x="3123044" y="2632863"/>
            <a:ext cx="8711102" cy="1417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  <a:spcAft>
                <a:spcPts val="1000"/>
              </a:spcAft>
            </a:pPr>
            <a:r>
              <a:rPr lang="th-TH" sz="36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 3 กระบวนงานคือ ข้อมูลข่าวสารด้านการค้าระหว่างประเทศ  กิจกรรมส่งเสริมด้านการค้าระหว่างประเทศ และ ผู้ประกอบการที่เป็นสมาชิกกรมส่งเสริมการค้าระหว่างประเทศ</a:t>
            </a:r>
          </a:p>
        </p:txBody>
      </p:sp>
      <p:pic>
        <p:nvPicPr>
          <p:cNvPr id="2052" name="Picture 4" descr="กรมเจรจาการค้าระหว่างประเทศ">
            <a:extLst>
              <a:ext uri="{FF2B5EF4-FFF2-40B4-BE49-F238E27FC236}">
                <a16:creationId xmlns:a16="http://schemas.microsoft.com/office/drawing/2014/main" id="{7C15D181-B58E-42FD-99B4-CDBDB4564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90" y="1407797"/>
            <a:ext cx="2144555" cy="128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กรมส่งเสริมการค้าระหว่างประเทศ กระทรวงพาณิชย์">
            <a:extLst>
              <a:ext uri="{FF2B5EF4-FFF2-40B4-BE49-F238E27FC236}">
                <a16:creationId xmlns:a16="http://schemas.microsoft.com/office/drawing/2014/main" id="{FE8F8A98-FCFC-43B3-847E-7495247DCD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2" t="23860" r="20665" b="35145"/>
          <a:stretch/>
        </p:blipFill>
        <p:spPr bwMode="auto">
          <a:xfrm>
            <a:off x="541268" y="2655775"/>
            <a:ext cx="2288377" cy="128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DDF48C-0923-4BC1-94BA-819ECAACA385}"/>
              </a:ext>
            </a:extLst>
          </p:cNvPr>
          <p:cNvSpPr txBox="1"/>
          <p:nvPr/>
        </p:nvSpPr>
        <p:spPr>
          <a:xfrm>
            <a:off x="3123044" y="4138818"/>
            <a:ext cx="8997447" cy="1757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th-TH" sz="36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ข้อมูลดัชนีเศรษฐกิจการค้า จำนวน 3 รายการ คือ ดัชนีราคาผู้บริโภค (</a:t>
            </a:r>
            <a:r>
              <a:rPr lang="en-US" sz="36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Consumer Price Index: CPI) </a:t>
            </a:r>
            <a:r>
              <a:rPr lang="th-TH" sz="36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ของประเทศ ดัชนีราคาผู้ผลิต (</a:t>
            </a:r>
            <a:r>
              <a:rPr lang="en-US" sz="36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Producer Price Index : PPI) </a:t>
            </a:r>
            <a:r>
              <a:rPr lang="th-TH" sz="36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และดัชนีราคา วัสดุก่อสร้าง (</a:t>
            </a:r>
            <a:r>
              <a:rPr lang="en-US" sz="36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Construction Materials Price Index : CMI)</a:t>
            </a:r>
          </a:p>
        </p:txBody>
      </p:sp>
      <p:pic>
        <p:nvPicPr>
          <p:cNvPr id="6" name="Picture 2" descr="สำนักงานนโยบายและยุทธศาสตร์การค้า - Home | Facebook">
            <a:extLst>
              <a:ext uri="{FF2B5EF4-FFF2-40B4-BE49-F238E27FC236}">
                <a16:creationId xmlns:a16="http://schemas.microsoft.com/office/drawing/2014/main" id="{EB5A474F-AB38-47AF-9D1C-B67C931B09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68" b="43155"/>
          <a:stretch/>
        </p:blipFill>
        <p:spPr bwMode="auto">
          <a:xfrm>
            <a:off x="660762" y="4292982"/>
            <a:ext cx="2143125" cy="584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40FC92-2FA1-4689-99B6-B6EC2ABB6A15}"/>
              </a:ext>
            </a:extLst>
          </p:cNvPr>
          <p:cNvSpPr txBox="1"/>
          <p:nvPr/>
        </p:nvSpPr>
        <p:spPr>
          <a:xfrm>
            <a:off x="446942" y="4863888"/>
            <a:ext cx="2543455" cy="714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th-TH" sz="2400" b="1" spc="-50" dirty="0">
                <a:solidFill>
                  <a:srgbClr val="00B0F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สำนักงานนโยบายและยุทธศาสตร์การค้า</a:t>
            </a:r>
            <a:endParaRPr lang="en-US" sz="2400" b="1" spc="-50" dirty="0">
              <a:solidFill>
                <a:srgbClr val="00B0F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1AF766-08E9-4AC5-B0B8-890D36C3822D}"/>
              </a:ext>
            </a:extLst>
          </p:cNvPr>
          <p:cNvSpPr txBox="1"/>
          <p:nvPr/>
        </p:nvSpPr>
        <p:spPr>
          <a:xfrm>
            <a:off x="3135155" y="5783472"/>
            <a:ext cx="7898388" cy="830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h-TH" sz="4400" b="1" spc="-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ข้อมูลสถิติการค้าระหว่างประเทศของไทย</a:t>
            </a:r>
            <a:endParaRPr lang="en-US" sz="4400" b="1" spc="-5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BC888DE-5618-44B2-B7F1-8B8BC7BD76A9}"/>
              </a:ext>
            </a:extLst>
          </p:cNvPr>
          <p:cNvGrpSpPr/>
          <p:nvPr/>
        </p:nvGrpSpPr>
        <p:grpSpPr>
          <a:xfrm>
            <a:off x="418108" y="5643774"/>
            <a:ext cx="2789115" cy="1292287"/>
            <a:chOff x="418108" y="1463642"/>
            <a:chExt cx="2789115" cy="1292287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0E3A6CF-4886-463B-B86A-1F4AEDBD81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3542" t="9558" r="16487" b="25221"/>
            <a:stretch/>
          </p:blipFill>
          <p:spPr>
            <a:xfrm>
              <a:off x="865668" y="1463642"/>
              <a:ext cx="1585959" cy="985548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696AA25-DAA7-4A96-93FC-534466BE9334}"/>
                </a:ext>
              </a:extLst>
            </p:cNvPr>
            <p:cNvSpPr txBox="1"/>
            <p:nvPr/>
          </p:nvSpPr>
          <p:spPr>
            <a:xfrm>
              <a:off x="418108" y="2194942"/>
              <a:ext cx="2789115" cy="5609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th-TH" sz="2400" b="1" spc="-50" dirty="0">
                  <a:solidFill>
                    <a:schemeClr val="accent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สำนักงานปลัดกระทรวงพาณิชย์</a:t>
              </a:r>
              <a:endParaRPr lang="en-US" sz="2400" b="1" spc="-50" dirty="0">
                <a:solidFill>
                  <a:schemeClr val="accent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0EA0AFE1-ED2A-4B24-B475-40C43DFB2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2006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A783E0-E64F-41D4-8699-E8D0883215FE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1D5D9880-63A5-45D2-A6A6-852C72367C1B}"/>
              </a:ext>
            </a:extLst>
          </p:cNvPr>
          <p:cNvGrpSpPr/>
          <p:nvPr/>
        </p:nvGrpSpPr>
        <p:grpSpPr>
          <a:xfrm>
            <a:off x="259560" y="273296"/>
            <a:ext cx="1929771" cy="674254"/>
            <a:chOff x="329242" y="210493"/>
            <a:chExt cx="1929771" cy="674254"/>
          </a:xfrm>
        </p:grpSpPr>
        <p:pic>
          <p:nvPicPr>
            <p:cNvPr id="9" name="Picture 8" descr="รูปภาพที่เกี่ยวข้อง">
              <a:extLst>
                <a:ext uri="{FF2B5EF4-FFF2-40B4-BE49-F238E27FC236}">
                  <a16:creationId xmlns:a16="http://schemas.microsoft.com/office/drawing/2014/main" id="{3616CCB1-EFC6-4258-A819-EA719C484E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42" y="210493"/>
              <a:ext cx="666357" cy="65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A1A11BC-4DA4-4978-998A-D23130CAA5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9" t="56300" r="9899" b="12201"/>
            <a:stretch/>
          </p:blipFill>
          <p:spPr>
            <a:xfrm>
              <a:off x="1107444" y="220135"/>
              <a:ext cx="1151569" cy="664612"/>
            </a:xfrm>
            <a:prstGeom prst="rect">
              <a:avLst/>
            </a:prstGeom>
          </p:spPr>
        </p:pic>
      </p:grpSp>
      <p:graphicFrame>
        <p:nvGraphicFramePr>
          <p:cNvPr id="3" name="ตาราง 2">
            <a:extLst>
              <a:ext uri="{FF2B5EF4-FFF2-40B4-BE49-F238E27FC236}">
                <a16:creationId xmlns:a16="http://schemas.microsoft.com/office/drawing/2014/main" id="{1FE09AE4-8E22-480F-ABF2-D5F6F37F34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059708"/>
              </p:ext>
            </p:extLst>
          </p:nvPr>
        </p:nvGraphicFramePr>
        <p:xfrm>
          <a:off x="259560" y="1644678"/>
          <a:ext cx="11312471" cy="52603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2666">
                  <a:extLst>
                    <a:ext uri="{9D8B030D-6E8A-4147-A177-3AD203B41FA5}">
                      <a16:colId xmlns:a16="http://schemas.microsoft.com/office/drawing/2014/main" val="1524481608"/>
                    </a:ext>
                  </a:extLst>
                </a:gridCol>
                <a:gridCol w="2602585">
                  <a:extLst>
                    <a:ext uri="{9D8B030D-6E8A-4147-A177-3AD203B41FA5}">
                      <a16:colId xmlns:a16="http://schemas.microsoft.com/office/drawing/2014/main" val="2621361868"/>
                    </a:ext>
                  </a:extLst>
                </a:gridCol>
                <a:gridCol w="2942680">
                  <a:extLst>
                    <a:ext uri="{9D8B030D-6E8A-4147-A177-3AD203B41FA5}">
                      <a16:colId xmlns:a16="http://schemas.microsoft.com/office/drawing/2014/main" val="407434660"/>
                    </a:ext>
                  </a:extLst>
                </a:gridCol>
                <a:gridCol w="3394540">
                  <a:extLst>
                    <a:ext uri="{9D8B030D-6E8A-4147-A177-3AD203B41FA5}">
                      <a16:colId xmlns:a16="http://schemas.microsoft.com/office/drawing/2014/main" val="1743292441"/>
                    </a:ext>
                  </a:extLst>
                </a:gridCol>
              </a:tblGrid>
              <a:tr h="2189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ภารกิจหลัก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en-US" sz="1600" b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กระบวนการทำงานหลัก</a:t>
                      </a:r>
                      <a:endParaRPr lang="en-US" sz="1600" b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กระบวนการทำงานย่อย (ถ้ามี)</a:t>
                      </a:r>
                      <a:endParaRPr lang="en-US" sz="1600" b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ชุดข้อมูล</a:t>
                      </a:r>
                      <a:endParaRPr lang="en-US" sz="1600" b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extLst>
                  <a:ext uri="{0D108BD9-81ED-4DB2-BD59-A6C34878D82A}">
                    <a16:rowId xmlns:a16="http://schemas.microsoft.com/office/drawing/2014/main" val="2192674352"/>
                  </a:ext>
                </a:extLst>
              </a:tr>
              <a:tr h="8468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th-TH" sz="1600" b="1" spc="-5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การจัดทำข้อมูลสถิติการค้าระหว่าง</a:t>
                      </a:r>
                      <a:r>
                        <a:rPr lang="th-TH" sz="1600" b="1" spc="-4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ประเทศของไทยและการให้บริการ</a:t>
                      </a: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ข้อมูลสถิติการค้าระหว่างประเทศของไทย</a:t>
                      </a:r>
                      <a:endParaRPr lang="en-US" sz="16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วางแผนและจัดเตรียมข้อมูล</a:t>
                      </a:r>
                      <a:endParaRPr lang="en-US" sz="1600" b="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จัดเตรียมข้อมูลจากกรมศุลกากร</a:t>
                      </a:r>
                      <a:endParaRPr lang="en-US" sz="1600" b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ข้อมูล</a:t>
                      </a:r>
                      <a:r>
                        <a:rPr lang="th-TH" sz="1600" b="0" dirty="0" err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การขน</a:t>
                      </a: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ย้ายสินค้ารายใบขนสินค้าจากกรมศุลกากร (</a:t>
                      </a:r>
                      <a:r>
                        <a:rPr lang="en-US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Text File</a:t>
                      </a: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600" b="0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คู่มือการปฏิบัติงาน</a:t>
                      </a:r>
                      <a:endParaRPr lang="en-US" sz="1600" b="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extLst>
                  <a:ext uri="{0D108BD9-81ED-4DB2-BD59-A6C34878D82A}">
                    <a16:rowId xmlns:a16="http://schemas.microsoft.com/office/drawing/2014/main" val="1345450546"/>
                  </a:ext>
                </a:extLst>
              </a:tr>
              <a:tr h="1060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600" b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เก็บรวบรวม และจัดทำฐานข้อมูล</a:t>
                      </a:r>
                      <a:endParaRPr lang="en-US" sz="1600" b="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จัดเตรียมข้อมูลดิบ เพื่อนำเข้าฐานข้อมูล สำหรับประมวลผล</a:t>
                      </a:r>
                      <a:endParaRPr lang="en-US" sz="1600" b="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 </a:t>
                      </a: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ข้อมูลการส่งออก-นำเข้า จำแนกตามหมวดหมู่</a:t>
                      </a:r>
                      <a:r>
                        <a:rPr lang="th-TH" sz="1600" b="1" dirty="0" err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ต่างๆ</a:t>
                      </a: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ดังนี้</a:t>
                      </a:r>
                      <a:endParaRPr lang="en-US" sz="1600" b="1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ข้อมูลสินค้าส่งออก-นำเข้า</a:t>
                      </a:r>
                      <a:endParaRPr lang="en-US" sz="1600" b="0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 spc="-2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ข้อมูลภาพรวมการค้าระหว่างประเทศ</a:t>
                      </a:r>
                      <a:endParaRPr lang="en-US" sz="1600" b="0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 ข้อมูลรายชื่อผู้ส่งออก-นำเข้า</a:t>
                      </a:r>
                      <a:endParaRPr lang="en-US" sz="1600" b="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extLst>
                  <a:ext uri="{0D108BD9-81ED-4DB2-BD59-A6C34878D82A}">
                    <a16:rowId xmlns:a16="http://schemas.microsoft.com/office/drawing/2014/main" val="2977485097"/>
                  </a:ext>
                </a:extLst>
              </a:tr>
              <a:tr h="14882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600" b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ประมวลผลและวิเคราะห์ข้อมูล</a:t>
                      </a:r>
                      <a:endParaRPr lang="en-US" sz="1600" b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ประมวลผลข้อมูล เพื่อจัดทำสารสนเทศข้อมูลสถิติการค้าระหว่างประเทศของไทย</a:t>
                      </a:r>
                      <a:endParaRPr lang="en-US" sz="1600" b="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 </a:t>
                      </a: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ข้อมูลสถิติการค้าระหว่างประเทศของไทย</a:t>
                      </a:r>
                      <a:endParaRPr lang="en-US" sz="1600" b="1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ข้อมูลตลาดส่งออกสำคัญตามโครงสร้างสินค้ากระทรวงพาณิชย์</a:t>
                      </a:r>
                      <a:endParaRPr lang="en-US" sz="1600" b="0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</a:t>
                      </a:r>
                      <a:r>
                        <a:rPr lang="th-TH" sz="1600" b="0" spc="-3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ข้อมูลตลาดนำเข้าสำคัญตามโครงสร้างสินค้ากระทรวงพาณิชย์</a:t>
                      </a:r>
                      <a:endParaRPr lang="en-US" sz="1600" b="0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ข้อมูลตลาดส่งออกรายพิกัดศุลกากร</a:t>
                      </a:r>
                      <a:endParaRPr lang="en-US" sz="1600" b="0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 ข้อมูลแหล่งนำเข้ารายพิกัดศุลกากร</a:t>
                      </a:r>
                      <a:endParaRPr lang="en-US" sz="1600" b="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extLst>
                  <a:ext uri="{0D108BD9-81ED-4DB2-BD59-A6C34878D82A}">
                    <a16:rowId xmlns:a16="http://schemas.microsoft.com/office/drawing/2014/main" val="3654632106"/>
                  </a:ext>
                </a:extLst>
              </a:tr>
              <a:tr h="8468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600" b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เผยแพร่และให้บริการข้อมูล</a:t>
                      </a:r>
                      <a:endParaRPr lang="en-US" sz="1600" b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 นำข้อมูลสารสนเทศเผยแพร่ทางเว็บไซต์ของกระทรวงพาณิชย์ และส่งข้อมูลให้หน่วยงานในสังกัดกระทรวงพาณิชย์</a:t>
                      </a:r>
                      <a:endParaRPr lang="en-US" sz="1600" b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 spc="-1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 </a:t>
                      </a:r>
                      <a:r>
                        <a:rPr lang="th-TH" sz="1600" b="0" spc="-4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ให้บริการข้อมูลกับผู้มาติดต่อขอรับข้อมูล</a:t>
                      </a:r>
                      <a:endParaRPr lang="en-US" sz="1600" b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 spc="-2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ข้อมูลของหน่วยงานในสังกัดกระทรวงพาณิชย์</a:t>
                      </a: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ที่มีการเชื่อมโยงข้อมูลสถิติการค้าฯ ไปใช้ในการประมวลผลต่อ</a:t>
                      </a:r>
                      <a:endParaRPr lang="en-US" sz="1600" b="0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ข้อมูลผู้รับบริการ</a:t>
                      </a:r>
                      <a:endParaRPr lang="en-US" sz="1600" b="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extLst>
                  <a:ext uri="{0D108BD9-81ED-4DB2-BD59-A6C34878D82A}">
                    <a16:rowId xmlns:a16="http://schemas.microsoft.com/office/drawing/2014/main" val="3759626724"/>
                  </a:ext>
                </a:extLst>
              </a:tr>
              <a:tr h="4378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600" b="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ประเมินผล</a:t>
                      </a:r>
                      <a:endParaRPr lang="en-US" sz="1600" b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 ประเมินผลการใช้งานและความพึงพอใจของผู้ใช้ระบบ</a:t>
                      </a:r>
                      <a:endParaRPr lang="en-US" sz="1600" b="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ข้อมูลจำนวนผู้ใช้งานระบบ</a:t>
                      </a:r>
                      <a:endParaRPr lang="en-US" sz="1600" b="0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600" b="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ข้อมูลความพึงพอใจของผู้ใช้งานระบบ</a:t>
                      </a:r>
                      <a:endParaRPr lang="en-US" sz="1600" b="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0239" marR="50239" marT="0" marB="0"/>
                </a:tc>
                <a:extLst>
                  <a:ext uri="{0D108BD9-81ED-4DB2-BD59-A6C34878D82A}">
                    <a16:rowId xmlns:a16="http://schemas.microsoft.com/office/drawing/2014/main" val="1880001410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64AE2300-1A80-42B1-B4D6-D334CCD09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246" y="1281952"/>
            <a:ext cx="427701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ภารกิจหลัก กระบวนการทำงาน และชุดข้อมูล</a:t>
            </a:r>
            <a:endParaRPr kumimoji="0" lang="th-TH" altLang="en-US" sz="2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7B00B39D-0DE1-40E9-A302-F76423D711D1}"/>
              </a:ext>
            </a:extLst>
          </p:cNvPr>
          <p:cNvSpPr/>
          <p:nvPr/>
        </p:nvSpPr>
        <p:spPr>
          <a:xfrm>
            <a:off x="8135351" y="1644678"/>
            <a:ext cx="3436680" cy="5256000"/>
          </a:xfrm>
          <a:prstGeom prst="rect">
            <a:avLst/>
          </a:prstGeom>
          <a:noFill/>
          <a:ln w="63500" cmpd="sng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ตัวแทนหมายเลขสไลด์ 11">
            <a:extLst>
              <a:ext uri="{FF2B5EF4-FFF2-40B4-BE49-F238E27FC236}">
                <a16:creationId xmlns:a16="http://schemas.microsoft.com/office/drawing/2014/main" id="{AC5D2084-E911-4809-8189-AB4382290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9240" y="6355180"/>
            <a:ext cx="2743200" cy="365125"/>
          </a:xfrm>
        </p:spPr>
        <p:txBody>
          <a:bodyPr/>
          <a:lstStyle/>
          <a:p>
            <a:fld id="{35348D52-DC84-4773-8E8B-B35C07E40354}" type="slidenum">
              <a:rPr lang="en-US" smtClean="0"/>
              <a:t>33</a:t>
            </a:fld>
            <a:endParaRPr lang="en-US" dirty="0"/>
          </a:p>
        </p:txBody>
      </p:sp>
      <p:sp>
        <p:nvSpPr>
          <p:cNvPr id="18" name="กล่องข้อความ 17">
            <a:extLst>
              <a:ext uri="{FF2B5EF4-FFF2-40B4-BE49-F238E27FC236}">
                <a16:creationId xmlns:a16="http://schemas.microsoft.com/office/drawing/2014/main" id="{BFAD23E5-2163-4167-A416-10454C955FF0}"/>
              </a:ext>
            </a:extLst>
          </p:cNvPr>
          <p:cNvSpPr txBox="1"/>
          <p:nvPr/>
        </p:nvSpPr>
        <p:spPr>
          <a:xfrm>
            <a:off x="3636645" y="367187"/>
            <a:ext cx="8209612" cy="789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4400" b="1" spc="-5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4. ภารกิจด้านการพัฒนาระบบข้อมูลเศรษฐกิจการค้า</a:t>
            </a:r>
            <a:endParaRPr lang="en-US" sz="4400" b="1" spc="-5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354485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EA2EC1A-8AF0-42E0-B60B-3D1F8B2F2874}"/>
              </a:ext>
            </a:extLst>
          </p:cNvPr>
          <p:cNvSpPr txBox="1"/>
          <p:nvPr/>
        </p:nvSpPr>
        <p:spPr>
          <a:xfrm>
            <a:off x="0" y="19647"/>
            <a:ext cx="11932440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                               </a:t>
            </a:r>
            <a:endParaRPr lang="en-US" sz="4400" b="1" spc="-5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A783E0-E64F-41D4-8699-E8D0883215FE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1D5D9880-63A5-45D2-A6A6-852C72367C1B}"/>
              </a:ext>
            </a:extLst>
          </p:cNvPr>
          <p:cNvGrpSpPr/>
          <p:nvPr/>
        </p:nvGrpSpPr>
        <p:grpSpPr>
          <a:xfrm>
            <a:off x="259560" y="273296"/>
            <a:ext cx="1929771" cy="674254"/>
            <a:chOff x="329242" y="210493"/>
            <a:chExt cx="1929771" cy="674254"/>
          </a:xfrm>
        </p:grpSpPr>
        <p:pic>
          <p:nvPicPr>
            <p:cNvPr id="9" name="Picture 8" descr="รูปภาพที่เกี่ยวข้อง">
              <a:extLst>
                <a:ext uri="{FF2B5EF4-FFF2-40B4-BE49-F238E27FC236}">
                  <a16:creationId xmlns:a16="http://schemas.microsoft.com/office/drawing/2014/main" id="{3616CCB1-EFC6-4258-A819-EA719C484E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42" y="210493"/>
              <a:ext cx="666357" cy="65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A1A11BC-4DA4-4978-998A-D23130CAA5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9" t="56300" r="9899" b="12201"/>
            <a:stretch/>
          </p:blipFill>
          <p:spPr>
            <a:xfrm>
              <a:off x="1107444" y="220135"/>
              <a:ext cx="1151569" cy="664612"/>
            </a:xfrm>
            <a:prstGeom prst="rect">
              <a:avLst/>
            </a:prstGeom>
          </p:spPr>
        </p:pic>
      </p:grpSp>
      <p:graphicFrame>
        <p:nvGraphicFramePr>
          <p:cNvPr id="5" name="ตาราง 10">
            <a:extLst>
              <a:ext uri="{FF2B5EF4-FFF2-40B4-BE49-F238E27FC236}">
                <a16:creationId xmlns:a16="http://schemas.microsoft.com/office/drawing/2014/main" id="{BE5B19BC-82A9-427E-9C30-59B49E9BCA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048306"/>
              </p:ext>
            </p:extLst>
          </p:nvPr>
        </p:nvGraphicFramePr>
        <p:xfrm>
          <a:off x="838200" y="1516692"/>
          <a:ext cx="10946675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0367">
                  <a:extLst>
                    <a:ext uri="{9D8B030D-6E8A-4147-A177-3AD203B41FA5}">
                      <a16:colId xmlns:a16="http://schemas.microsoft.com/office/drawing/2014/main" val="1884801177"/>
                    </a:ext>
                  </a:extLst>
                </a:gridCol>
                <a:gridCol w="3748154">
                  <a:extLst>
                    <a:ext uri="{9D8B030D-6E8A-4147-A177-3AD203B41FA5}">
                      <a16:colId xmlns:a16="http://schemas.microsoft.com/office/drawing/2014/main" val="1573468528"/>
                    </a:ext>
                  </a:extLst>
                </a:gridCol>
                <a:gridCol w="3748154">
                  <a:extLst>
                    <a:ext uri="{9D8B030D-6E8A-4147-A177-3AD203B41FA5}">
                      <a16:colId xmlns:a16="http://schemas.microsoft.com/office/drawing/2014/main" val="2063205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เป้าหมายขั้นต้น (50)</a:t>
                      </a:r>
                      <a:endParaRPr lang="en-US" sz="2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เป้าหมายมาตรฐาน (75)</a:t>
                      </a:r>
                      <a:endParaRPr lang="en-US" sz="2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เป้าหมายมาตรฐานขั้นสูง (100)</a:t>
                      </a:r>
                      <a:endParaRPr lang="en-US" sz="2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906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มีรายชื่อชุดข้อมูลที่สัมพันธ์กับกระบวนการทำงานตามภารกิจที่เลือก</a:t>
                      </a:r>
                      <a:endParaRPr lang="en-US" sz="2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ชุดข้อมูลมีคำอธิบายตามมาตรฐานที่ สพร.กำหนด (14รายการ) ทุกชุดข้อมูลในกระบวนการทำงาน</a:t>
                      </a:r>
                      <a:endParaRPr lang="en-US" sz="2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มีระบบบัญชีข้อมูล และ จัดทำข้อมูลเปิด ที่ถูกจัดในหมวดหมู่สาธารณะ อย่างน้อยร้อยละ 50 ของชุดข้อมูลเปิดในบัญชีข้อมูล สามารถเข้าถึงได้</a:t>
                      </a:r>
                    </a:p>
                    <a:p>
                      <a:r>
                        <a:rPr lang="th-TH" sz="2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ตามมาตรฐานคุณลักษณะแบบเปิดที่ สพร.กำหนด</a:t>
                      </a:r>
                      <a:endParaRPr lang="en-US" sz="2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990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dirty="0">
                          <a:solidFill>
                            <a:srgbClr val="FF0000"/>
                          </a:solidFill>
                        </a:rPr>
                        <a:t>สถานะ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593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กพร.ได้ส่งรายชื่อ</a:t>
                      </a:r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“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ชุดข้อมูลสถิติการค้าระหว่างประเทศของไทย</a:t>
                      </a:r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”</a:t>
                      </a: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ไปยัง สำนักงาน กพร.แล้ว เมื่อวันที่ 30 ตุลาคม 2563 </a:t>
                      </a:r>
                      <a:endParaRPr lang="en-US" sz="24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ระบุใน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“</a:t>
                      </a:r>
                      <a:r>
                        <a:rPr lang="th-TH" sz="28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แผนธรรมา</a:t>
                      </a:r>
                      <a:r>
                        <a:rPr lang="th-TH" sz="2800" b="1" dirty="0" err="1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ภิ</a:t>
                      </a:r>
                      <a:r>
                        <a:rPr lang="th-TH" sz="28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บาลข้อมูลภาครัฐสำนักงานปลัดกระทรวงพาณิชย์ </a:t>
                      </a:r>
                    </a:p>
                    <a:p>
                      <a:pPr algn="ctr"/>
                      <a:r>
                        <a:rPr lang="th-TH" sz="28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ประจำปีงบประมาณ พ.ศ. 2564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”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598501"/>
                  </a:ext>
                </a:extLst>
              </a:tr>
            </a:tbl>
          </a:graphicData>
        </a:graphic>
      </p:graphicFrame>
      <p:sp>
        <p:nvSpPr>
          <p:cNvPr id="3" name="ลูกศร: ลง 2">
            <a:extLst>
              <a:ext uri="{FF2B5EF4-FFF2-40B4-BE49-F238E27FC236}">
                <a16:creationId xmlns:a16="http://schemas.microsoft.com/office/drawing/2014/main" id="{4E1959AD-3CB0-4060-A873-95748A1F8CB7}"/>
              </a:ext>
            </a:extLst>
          </p:cNvPr>
          <p:cNvSpPr/>
          <p:nvPr/>
        </p:nvSpPr>
        <p:spPr>
          <a:xfrm>
            <a:off x="6900472" y="4727211"/>
            <a:ext cx="374754" cy="318541"/>
          </a:xfrm>
          <a:prstGeom prst="downArrow">
            <a:avLst/>
          </a:prstGeom>
          <a:solidFill>
            <a:srgbClr val="5FA9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ตัวแทนหมายเลขสไลด์ 10">
            <a:extLst>
              <a:ext uri="{FF2B5EF4-FFF2-40B4-BE49-F238E27FC236}">
                <a16:creationId xmlns:a16="http://schemas.microsoft.com/office/drawing/2014/main" id="{51798F2E-D006-405E-9E93-ED0918DF9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34</a:t>
            </a:fld>
            <a:endParaRPr lang="en-US"/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FDD83BE0-D49C-41D7-9014-31D9E18F666F}"/>
              </a:ext>
            </a:extLst>
          </p:cNvPr>
          <p:cNvSpPr txBox="1"/>
          <p:nvPr/>
        </p:nvSpPr>
        <p:spPr>
          <a:xfrm>
            <a:off x="6293872" y="462844"/>
            <a:ext cx="5557583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ตัวชี้วัดการพัฒนาองค์การสู่ดิจิทัล</a:t>
            </a:r>
            <a:endParaRPr lang="en-US" sz="4400" b="1" spc="-5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000766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A783E0-E64F-41D4-8699-E8D0883215FE}"/>
              </a:ext>
            </a:extLst>
          </p:cNvPr>
          <p:cNvCxnSpPr>
            <a:cxnSpLocks/>
          </p:cNvCxnSpPr>
          <p:nvPr/>
        </p:nvCxnSpPr>
        <p:spPr>
          <a:xfrm>
            <a:off x="368490" y="1336030"/>
            <a:ext cx="1147776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1D5D9880-63A5-45D2-A6A6-852C72367C1B}"/>
              </a:ext>
            </a:extLst>
          </p:cNvPr>
          <p:cNvGrpSpPr/>
          <p:nvPr/>
        </p:nvGrpSpPr>
        <p:grpSpPr>
          <a:xfrm>
            <a:off x="259560" y="273296"/>
            <a:ext cx="1929771" cy="674254"/>
            <a:chOff x="329242" y="210493"/>
            <a:chExt cx="1929771" cy="674254"/>
          </a:xfrm>
        </p:grpSpPr>
        <p:pic>
          <p:nvPicPr>
            <p:cNvPr id="9" name="Picture 8" descr="รูปภาพที่เกี่ยวข้อง">
              <a:extLst>
                <a:ext uri="{FF2B5EF4-FFF2-40B4-BE49-F238E27FC236}">
                  <a16:creationId xmlns:a16="http://schemas.microsoft.com/office/drawing/2014/main" id="{3616CCB1-EFC6-4258-A819-EA719C484E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42" y="210493"/>
              <a:ext cx="666357" cy="65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A1A11BC-4DA4-4978-998A-D23130CAA5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9" t="56300" r="9899" b="12201"/>
            <a:stretch/>
          </p:blipFill>
          <p:spPr>
            <a:xfrm>
              <a:off x="1107444" y="220135"/>
              <a:ext cx="1151569" cy="664612"/>
            </a:xfrm>
            <a:prstGeom prst="rect">
              <a:avLst/>
            </a:prstGeom>
          </p:spPr>
        </p:pic>
      </p:grpSp>
      <p:graphicFrame>
        <p:nvGraphicFramePr>
          <p:cNvPr id="3" name="ตาราง 2">
            <a:extLst>
              <a:ext uri="{FF2B5EF4-FFF2-40B4-BE49-F238E27FC236}">
                <a16:creationId xmlns:a16="http://schemas.microsoft.com/office/drawing/2014/main" id="{D7C917A2-3E1B-453D-8578-ED11312469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451102"/>
              </p:ext>
            </p:extLst>
          </p:nvPr>
        </p:nvGraphicFramePr>
        <p:xfrm>
          <a:off x="129778" y="1403948"/>
          <a:ext cx="12082106" cy="53801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86154">
                  <a:extLst>
                    <a:ext uri="{9D8B030D-6E8A-4147-A177-3AD203B41FA5}">
                      <a16:colId xmlns:a16="http://schemas.microsoft.com/office/drawing/2014/main" val="1307146620"/>
                    </a:ext>
                  </a:extLst>
                </a:gridCol>
                <a:gridCol w="385874">
                  <a:extLst>
                    <a:ext uri="{9D8B030D-6E8A-4147-A177-3AD203B41FA5}">
                      <a16:colId xmlns:a16="http://schemas.microsoft.com/office/drawing/2014/main" val="202842245"/>
                    </a:ext>
                  </a:extLst>
                </a:gridCol>
                <a:gridCol w="236211">
                  <a:extLst>
                    <a:ext uri="{9D8B030D-6E8A-4147-A177-3AD203B41FA5}">
                      <a16:colId xmlns:a16="http://schemas.microsoft.com/office/drawing/2014/main" val="3340144307"/>
                    </a:ext>
                  </a:extLst>
                </a:gridCol>
                <a:gridCol w="236211">
                  <a:extLst>
                    <a:ext uri="{9D8B030D-6E8A-4147-A177-3AD203B41FA5}">
                      <a16:colId xmlns:a16="http://schemas.microsoft.com/office/drawing/2014/main" val="308121549"/>
                    </a:ext>
                  </a:extLst>
                </a:gridCol>
                <a:gridCol w="236211">
                  <a:extLst>
                    <a:ext uri="{9D8B030D-6E8A-4147-A177-3AD203B41FA5}">
                      <a16:colId xmlns:a16="http://schemas.microsoft.com/office/drawing/2014/main" val="2904327981"/>
                    </a:ext>
                  </a:extLst>
                </a:gridCol>
                <a:gridCol w="236211">
                  <a:extLst>
                    <a:ext uri="{9D8B030D-6E8A-4147-A177-3AD203B41FA5}">
                      <a16:colId xmlns:a16="http://schemas.microsoft.com/office/drawing/2014/main" val="3469390882"/>
                    </a:ext>
                  </a:extLst>
                </a:gridCol>
                <a:gridCol w="236211">
                  <a:extLst>
                    <a:ext uri="{9D8B030D-6E8A-4147-A177-3AD203B41FA5}">
                      <a16:colId xmlns:a16="http://schemas.microsoft.com/office/drawing/2014/main" val="3650246039"/>
                    </a:ext>
                  </a:extLst>
                </a:gridCol>
                <a:gridCol w="236211">
                  <a:extLst>
                    <a:ext uri="{9D8B030D-6E8A-4147-A177-3AD203B41FA5}">
                      <a16:colId xmlns:a16="http://schemas.microsoft.com/office/drawing/2014/main" val="3359326019"/>
                    </a:ext>
                  </a:extLst>
                </a:gridCol>
                <a:gridCol w="236211">
                  <a:extLst>
                    <a:ext uri="{9D8B030D-6E8A-4147-A177-3AD203B41FA5}">
                      <a16:colId xmlns:a16="http://schemas.microsoft.com/office/drawing/2014/main" val="2387356485"/>
                    </a:ext>
                  </a:extLst>
                </a:gridCol>
                <a:gridCol w="236211">
                  <a:extLst>
                    <a:ext uri="{9D8B030D-6E8A-4147-A177-3AD203B41FA5}">
                      <a16:colId xmlns:a16="http://schemas.microsoft.com/office/drawing/2014/main" val="2176188980"/>
                    </a:ext>
                  </a:extLst>
                </a:gridCol>
                <a:gridCol w="236211">
                  <a:extLst>
                    <a:ext uri="{9D8B030D-6E8A-4147-A177-3AD203B41FA5}">
                      <a16:colId xmlns:a16="http://schemas.microsoft.com/office/drawing/2014/main" val="287843508"/>
                    </a:ext>
                  </a:extLst>
                </a:gridCol>
                <a:gridCol w="236211">
                  <a:extLst>
                    <a:ext uri="{9D8B030D-6E8A-4147-A177-3AD203B41FA5}">
                      <a16:colId xmlns:a16="http://schemas.microsoft.com/office/drawing/2014/main" val="3310706536"/>
                    </a:ext>
                  </a:extLst>
                </a:gridCol>
                <a:gridCol w="236211">
                  <a:extLst>
                    <a:ext uri="{9D8B030D-6E8A-4147-A177-3AD203B41FA5}">
                      <a16:colId xmlns:a16="http://schemas.microsoft.com/office/drawing/2014/main" val="84084791"/>
                    </a:ext>
                  </a:extLst>
                </a:gridCol>
                <a:gridCol w="236211">
                  <a:extLst>
                    <a:ext uri="{9D8B030D-6E8A-4147-A177-3AD203B41FA5}">
                      <a16:colId xmlns:a16="http://schemas.microsoft.com/office/drawing/2014/main" val="3138769810"/>
                    </a:ext>
                  </a:extLst>
                </a:gridCol>
                <a:gridCol w="3064913">
                  <a:extLst>
                    <a:ext uri="{9D8B030D-6E8A-4147-A177-3AD203B41FA5}">
                      <a16:colId xmlns:a16="http://schemas.microsoft.com/office/drawing/2014/main" val="3009467686"/>
                    </a:ext>
                  </a:extLst>
                </a:gridCol>
                <a:gridCol w="1061284">
                  <a:extLst>
                    <a:ext uri="{9D8B030D-6E8A-4147-A177-3AD203B41FA5}">
                      <a16:colId xmlns:a16="http://schemas.microsoft.com/office/drawing/2014/main" val="2720827209"/>
                    </a:ext>
                  </a:extLst>
                </a:gridCol>
                <a:gridCol w="1449349">
                  <a:extLst>
                    <a:ext uri="{9D8B030D-6E8A-4147-A177-3AD203B41FA5}">
                      <a16:colId xmlns:a16="http://schemas.microsoft.com/office/drawing/2014/main" val="43592319"/>
                    </a:ext>
                  </a:extLst>
                </a:gridCol>
              </a:tblGrid>
              <a:tr h="222008">
                <a:tc rowSpan="2">
                  <a:txBody>
                    <a:bodyPr/>
                    <a:lstStyle/>
                    <a:p>
                      <a:pPr marL="148590" indent="-182880" algn="ctr"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กิจกรรม/ ขั้นตอน</a:t>
                      </a:r>
                      <a:endParaRPr lang="en-US" sz="16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 gridSpan="1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ปีงบประมาณ พ.ศ. 2564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ngsana New" panose="02020603050405020304" pitchFamily="18" charset="-34"/>
                      </a:endParaRPr>
                    </a:p>
                  </a:txBody>
                  <a:tcPr marL="52443" marR="5244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ผลลัพธ์งาน/ดัชนีความก้าวหน้า</a:t>
                      </a:r>
                      <a:endParaRPr lang="en-US" sz="16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 rowSpan="2">
                  <a:txBody>
                    <a:bodyPr/>
                    <a:lstStyle/>
                    <a:p>
                      <a:pPr indent="-3810" algn="ctr">
                        <a:spcAft>
                          <a:spcPts val="0"/>
                        </a:spcAft>
                      </a:pPr>
                      <a:r>
                        <a:rPr lang="th-TH" sz="16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ผู้รับผิดชอบ</a:t>
                      </a:r>
                      <a:endParaRPr lang="en-US" sz="16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ผู้ที่เกี่ยวข้อง</a:t>
                      </a:r>
                      <a:endParaRPr lang="en-US" sz="16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extLst>
                  <a:ext uri="{0D108BD9-81ED-4DB2-BD59-A6C34878D82A}">
                    <a16:rowId xmlns:a16="http://schemas.microsoft.com/office/drawing/2014/main" val="1251550546"/>
                  </a:ext>
                </a:extLst>
              </a:tr>
              <a:tr h="6207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ต.ค.</a:t>
                      </a:r>
                      <a:endParaRPr lang="en-US" sz="1600" b="1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พ.ย</a:t>
                      </a:r>
                      <a:endParaRPr lang="en-US" sz="1600" b="1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ธ.ค.</a:t>
                      </a:r>
                      <a:endParaRPr lang="en-US" sz="1600" b="1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ม.ค.</a:t>
                      </a:r>
                      <a:endParaRPr lang="en-US" sz="1600" b="1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ก.พ</a:t>
                      </a:r>
                      <a:endParaRPr lang="en-US" sz="1600" b="1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มี.ค.</a:t>
                      </a:r>
                      <a:endParaRPr lang="en-US" sz="1600" b="1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เม.ย</a:t>
                      </a:r>
                      <a:endParaRPr lang="en-US" sz="1600" b="1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พ.ค</a:t>
                      </a:r>
                      <a:endParaRPr lang="en-US" sz="1600" b="1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มิ.ย.</a:t>
                      </a:r>
                      <a:endParaRPr lang="en-US" sz="1600" b="1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ก.ค.</a:t>
                      </a:r>
                      <a:endParaRPr lang="en-US" sz="1600" b="1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ส.ค.</a:t>
                      </a:r>
                      <a:endParaRPr lang="en-US" sz="1600" b="1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ก.ย.</a:t>
                      </a:r>
                      <a:endParaRPr lang="en-US" sz="1600" b="1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ต.ค.</a:t>
                      </a:r>
                      <a:endParaRPr lang="en-US" sz="1600" b="1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355046"/>
                  </a:ext>
                </a:extLst>
              </a:tr>
              <a:tr h="444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</a:t>
                      </a:r>
                      <a:r>
                        <a:rPr lang="th-TH" sz="1400" b="1" spc="-4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แต่งตั้ง</a:t>
                      </a: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คณะทำงานบริกรข้อมูลของสำนักงานปลัดกระทรวงพาณิชย์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th-TH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มีคณะทำงานบริกรข้อมูลของสำนักงานปลัดกระทรวงพาณิชย์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คณะกรรมการฯ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extLst>
                  <a:ext uri="{0D108BD9-81ED-4DB2-BD59-A6C34878D82A}">
                    <a16:rowId xmlns:a16="http://schemas.microsoft.com/office/drawing/2014/main" val="3791122735"/>
                  </a:ext>
                </a:extLst>
              </a:tr>
              <a:tr h="222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พัฒนาองค์กรสู่ดิจิทัล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extLst>
                  <a:ext uri="{0D108BD9-81ED-4DB2-BD59-A6C34878D82A}">
                    <a16:rowId xmlns:a16="http://schemas.microsoft.com/office/drawing/2014/main" val="2332244175"/>
                  </a:ext>
                </a:extLst>
              </a:tr>
              <a:tr h="444016">
                <a:tc>
                  <a:txBody>
                    <a:bodyPr/>
                    <a:lstStyle/>
                    <a:p>
                      <a:pPr marL="328930" indent="-228600"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2.1 ประชุมคัดเลือกรายชื่อชุดข้อมูลที่สัมพันธ์กับกระบวนการทำงานตามภารกิจที่เลือก 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มีชุดข้อมูลที่สัมพันธ์กับกระบวนการทำงานตามภารกิจ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คณะกรรมการฯ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extLst>
                  <a:ext uri="{0D108BD9-81ED-4DB2-BD59-A6C34878D82A}">
                    <a16:rowId xmlns:a16="http://schemas.microsoft.com/office/drawing/2014/main" val="1685825515"/>
                  </a:ext>
                </a:extLst>
              </a:tr>
              <a:tr h="444016">
                <a:tc>
                  <a:txBody>
                    <a:bodyPr/>
                    <a:lstStyle/>
                    <a:p>
                      <a:pPr marL="311150" indent="-24892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2.3 </a:t>
                      </a: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จัดทำชุดข้อมูลมีคำอธิบาย </a:t>
                      </a:r>
                      <a:r>
                        <a:rPr lang="en-US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(Metadata) </a:t>
                      </a: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ที่สอดคล้องตามมาตรฐานที่ สพร.กำหนด 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th-TH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ชุดข้อมูลมีคำอธิบายข้อมูล </a:t>
                      </a:r>
                      <a:r>
                        <a:rPr lang="en-US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(Metadata) </a:t>
                      </a: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ที่สอดคล้องตามมาตรฐาน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คณะทำงานฯ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สพร.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extLst>
                  <a:ext uri="{0D108BD9-81ED-4DB2-BD59-A6C34878D82A}">
                    <a16:rowId xmlns:a16="http://schemas.microsoft.com/office/drawing/2014/main" val="1473721433"/>
                  </a:ext>
                </a:extLst>
              </a:tr>
              <a:tr h="444016">
                <a:tc>
                  <a:txBody>
                    <a:bodyPr/>
                    <a:lstStyle/>
                    <a:p>
                      <a:pPr marL="280035" indent="-179705"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2.4 จัดทำพจนานุกรมข้อมูลสอดคล้องตามมาตรฐานที่   สพร.กำหนด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th-TH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ชุดข้อมูลมีพจนานุกรมที่สอดคล้องตามมาตรฐาน สพร.กำหนด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คณะทำงานฯ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สพร.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extLst>
                  <a:ext uri="{0D108BD9-81ED-4DB2-BD59-A6C34878D82A}">
                    <a16:rowId xmlns:a16="http://schemas.microsoft.com/office/drawing/2014/main" val="1270826653"/>
                  </a:ext>
                </a:extLst>
              </a:tr>
              <a:tr h="666025">
                <a:tc>
                  <a:txBody>
                    <a:bodyPr/>
                    <a:lstStyle/>
                    <a:p>
                      <a:pPr marL="280035" indent="-179705"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2.5 จัดทำระบบบัญชีข้อมูลและจัดทำข้อมูลเปิดในหมวดสาธารณะ ตามมาตรฐานคุณลักษณะแบบเปิดที่ สพร.กำหนด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th-TH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มีระบบบัญชีข้อมูลและข้อมูลเปิดในหมวดสาธารณะ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คณะทำงานฯ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สพร.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extLst>
                  <a:ext uri="{0D108BD9-81ED-4DB2-BD59-A6C34878D82A}">
                    <a16:rowId xmlns:a16="http://schemas.microsoft.com/office/drawing/2014/main" val="621809815"/>
                  </a:ext>
                </a:extLst>
              </a:tr>
              <a:tr h="444016">
                <a:tc>
                  <a:txBody>
                    <a:bodyPr/>
                    <a:lstStyle/>
                    <a:p>
                      <a:pPr marL="280035" indent="-179705"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2.6 จัดทำประกาศแนวนโยบายและแนวปฏิบัติข้อมูลและการขอใช้ข้อมูล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th-TH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มีประกาศแนวนโยบายและแนวปฏิบัติข้อมูล และการขอใช้ข้อมูล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คณะทำงานฯ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สพร.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extLst>
                  <a:ext uri="{0D108BD9-81ED-4DB2-BD59-A6C34878D82A}">
                    <a16:rowId xmlns:a16="http://schemas.microsoft.com/office/drawing/2014/main" val="2140948729"/>
                  </a:ext>
                </a:extLst>
              </a:tr>
              <a:tr h="666025">
                <a:tc>
                  <a:txBody>
                    <a:bodyPr/>
                    <a:lstStyle/>
                    <a:p>
                      <a:pPr marL="311150" indent="-210820" algn="thaiDist"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2.7. ประชุมเห็นชอบคำอธิบายชุดข้อมูล พจนานุกรมข้อมูลการประกาศแนวนโยบายและแนวปฏิบัติข้อมูลและการขอใช้ข้อมูล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th-TH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TH SarabunPSK๙" panose="020B0500040200020003" pitchFamily="34" charset="-34"/>
                        <a:buChar char="-"/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มีชุดข้อมูลเปิดเผย 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TH SarabunPSK๙" panose="020B0500040200020003" pitchFamily="34" charset="-34"/>
                        <a:buChar char="-"/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เผยแพร่แนวนโยบายและแนวปฏิบัติข้อมูล และการขอใช้ข้อมูลบนเว็บไซต์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คณะกรรมการฯ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extLst>
                  <a:ext uri="{0D108BD9-81ED-4DB2-BD59-A6C34878D82A}">
                    <a16:rowId xmlns:a16="http://schemas.microsoft.com/office/drawing/2014/main" val="1926121604"/>
                  </a:ext>
                </a:extLst>
              </a:tr>
              <a:tr h="2970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 สำรวจชุดข้อมูลของสำนักงานปลัดกระทรวงพาณิชย์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th-TH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มี</a:t>
                      </a:r>
                      <a:r>
                        <a:rPr lang="th-TH" sz="1400" b="1" spc="-2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ชุดข้อมูลของสำนักงานปลัดกระทรวงพาณิชย์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คณะทำงานฯ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extLst>
                  <a:ext uri="{0D108BD9-81ED-4DB2-BD59-A6C34878D82A}">
                    <a16:rowId xmlns:a16="http://schemas.microsoft.com/office/drawing/2014/main" val="3078487424"/>
                  </a:ext>
                </a:extLst>
              </a:tr>
              <a:tr h="444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00330" algn="l"/>
                        </a:tabLs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 เสนอผลการปฏิบัติงานต่อผู้บริหาร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th-TH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มีรายงานผลการปฏิบัติงานต่อผู้บริหาร</a:t>
                      </a:r>
                      <a:endParaRPr lang="en-US" sz="1400" b="1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เลขานุการคณะทำงานฯ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400" b="1" dirty="0">
                        <a:effectLst/>
                        <a:latin typeface="TH SarabunPSK" panose="020B0500040200020003" pitchFamily="34" charset="-34"/>
                        <a:ea typeface="SimSun" panose="02010600030101010101" pitchFamily="2" charset="-122"/>
                        <a:cs typeface="TH SarabunPSK" panose="020B0500040200020003" pitchFamily="34" charset="-34"/>
                      </a:endParaRPr>
                    </a:p>
                  </a:txBody>
                  <a:tcPr marL="52443" marR="52443" marT="0" marB="0"/>
                </a:tc>
                <a:extLst>
                  <a:ext uri="{0D108BD9-81ED-4DB2-BD59-A6C34878D82A}">
                    <a16:rowId xmlns:a16="http://schemas.microsoft.com/office/drawing/2014/main" val="2402929190"/>
                  </a:ext>
                </a:extLst>
              </a:tr>
            </a:tbl>
          </a:graphicData>
        </a:graphic>
      </p:graphicFrame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38AEDE8C-A920-4B02-96F9-6EEEBD142E1B}"/>
              </a:ext>
            </a:extLst>
          </p:cNvPr>
          <p:cNvSpPr txBox="1"/>
          <p:nvPr/>
        </p:nvSpPr>
        <p:spPr>
          <a:xfrm>
            <a:off x="3399609" y="1973095"/>
            <a:ext cx="992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</a:t>
            </a:r>
            <a:r>
              <a:rPr lang="th-TH" dirty="0"/>
              <a:t>2563</a:t>
            </a:r>
            <a:r>
              <a:rPr lang="en-US" dirty="0">
                <a:sym typeface="Wingdings" panose="05000000000000000000" pitchFamily="2" charset="2"/>
              </a:rPr>
              <a:t>&gt;</a:t>
            </a:r>
            <a:endParaRPr lang="en-US" dirty="0"/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88E1B55-DDE9-4C72-8F98-2B3A3E953038}"/>
              </a:ext>
            </a:extLst>
          </p:cNvPr>
          <p:cNvSpPr txBox="1"/>
          <p:nvPr/>
        </p:nvSpPr>
        <p:spPr>
          <a:xfrm>
            <a:off x="4119608" y="1958927"/>
            <a:ext cx="250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</a:t>
            </a:r>
            <a:r>
              <a:rPr lang="th-TH" dirty="0"/>
              <a:t>------------2564</a:t>
            </a:r>
            <a:r>
              <a:rPr lang="en-US" dirty="0"/>
              <a:t> </a:t>
            </a:r>
            <a:r>
              <a:rPr lang="th-TH" dirty="0"/>
              <a:t>----------------------</a:t>
            </a:r>
            <a:r>
              <a:rPr lang="en-US" dirty="0"/>
              <a:t>&gt;</a:t>
            </a:r>
          </a:p>
        </p:txBody>
      </p:sp>
      <p:cxnSp>
        <p:nvCxnSpPr>
          <p:cNvPr id="13" name="ลูกศรเชื่อมต่อแบบตรง 12">
            <a:extLst>
              <a:ext uri="{FF2B5EF4-FFF2-40B4-BE49-F238E27FC236}">
                <a16:creationId xmlns:a16="http://schemas.microsoft.com/office/drawing/2014/main" id="{4AF061D8-4265-4564-8F29-5CD1184878AB}"/>
              </a:ext>
            </a:extLst>
          </p:cNvPr>
          <p:cNvCxnSpPr>
            <a:cxnSpLocks/>
          </p:cNvCxnSpPr>
          <p:nvPr/>
        </p:nvCxnSpPr>
        <p:spPr>
          <a:xfrm>
            <a:off x="3399609" y="3552669"/>
            <a:ext cx="117386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ลูกศรเชื่อมต่อแบบตรง 22">
            <a:extLst>
              <a:ext uri="{FF2B5EF4-FFF2-40B4-BE49-F238E27FC236}">
                <a16:creationId xmlns:a16="http://schemas.microsoft.com/office/drawing/2014/main" id="{95BE5DE9-29A2-4E44-9BED-0E8B0A6056C4}"/>
              </a:ext>
            </a:extLst>
          </p:cNvPr>
          <p:cNvCxnSpPr>
            <a:cxnSpLocks/>
          </p:cNvCxnSpPr>
          <p:nvPr/>
        </p:nvCxnSpPr>
        <p:spPr>
          <a:xfrm>
            <a:off x="3399609" y="4049843"/>
            <a:ext cx="117386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ลูกศรเชื่อมต่อแบบตรง 25">
            <a:extLst>
              <a:ext uri="{FF2B5EF4-FFF2-40B4-BE49-F238E27FC236}">
                <a16:creationId xmlns:a16="http://schemas.microsoft.com/office/drawing/2014/main" id="{AA26C0E0-D490-4AD8-9670-6D81FB4E0347}"/>
              </a:ext>
            </a:extLst>
          </p:cNvPr>
          <p:cNvCxnSpPr/>
          <p:nvPr/>
        </p:nvCxnSpPr>
        <p:spPr>
          <a:xfrm>
            <a:off x="3399609" y="3072984"/>
            <a:ext cx="407893" cy="0"/>
          </a:xfrm>
          <a:prstGeom prst="straightConnector1">
            <a:avLst/>
          </a:prstGeom>
          <a:ln w="41275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ลูกศรเชื่อมต่อแบบตรง 27">
            <a:hlinkClick r:id="rId4" action="ppaction://hlinksldjump"/>
            <a:extLst>
              <a:ext uri="{FF2B5EF4-FFF2-40B4-BE49-F238E27FC236}">
                <a16:creationId xmlns:a16="http://schemas.microsoft.com/office/drawing/2014/main" id="{88814764-E697-49D7-B0E4-2806B6D20516}"/>
              </a:ext>
            </a:extLst>
          </p:cNvPr>
          <p:cNvCxnSpPr/>
          <p:nvPr/>
        </p:nvCxnSpPr>
        <p:spPr>
          <a:xfrm>
            <a:off x="3552009" y="2460886"/>
            <a:ext cx="407893" cy="0"/>
          </a:xfrm>
          <a:prstGeom prst="straightConnector1">
            <a:avLst/>
          </a:prstGeom>
          <a:ln w="41275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ลูกศรเชื่อมต่อแบบตรง 29">
            <a:extLst>
              <a:ext uri="{FF2B5EF4-FFF2-40B4-BE49-F238E27FC236}">
                <a16:creationId xmlns:a16="http://schemas.microsoft.com/office/drawing/2014/main" id="{85194724-832B-4051-89AC-2F3558F99114}"/>
              </a:ext>
            </a:extLst>
          </p:cNvPr>
          <p:cNvCxnSpPr>
            <a:cxnSpLocks/>
          </p:cNvCxnSpPr>
          <p:nvPr/>
        </p:nvCxnSpPr>
        <p:spPr>
          <a:xfrm>
            <a:off x="4573469" y="4631961"/>
            <a:ext cx="673088" cy="0"/>
          </a:xfrm>
          <a:prstGeom prst="straightConnector1">
            <a:avLst/>
          </a:prstGeom>
          <a:ln w="4445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ลูกศรเชื่อมต่อแบบตรง 31">
            <a:extLst>
              <a:ext uri="{FF2B5EF4-FFF2-40B4-BE49-F238E27FC236}">
                <a16:creationId xmlns:a16="http://schemas.microsoft.com/office/drawing/2014/main" id="{DB3F05FA-5B5A-4F9A-94DF-4480B879D87E}"/>
              </a:ext>
            </a:extLst>
          </p:cNvPr>
          <p:cNvCxnSpPr>
            <a:cxnSpLocks/>
          </p:cNvCxnSpPr>
          <p:nvPr/>
        </p:nvCxnSpPr>
        <p:spPr>
          <a:xfrm>
            <a:off x="4573469" y="5159115"/>
            <a:ext cx="673088" cy="0"/>
          </a:xfrm>
          <a:prstGeom prst="straightConnector1">
            <a:avLst/>
          </a:prstGeom>
          <a:ln w="4445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ลูกศรเชื่อมต่อแบบตรง 33">
            <a:extLst>
              <a:ext uri="{FF2B5EF4-FFF2-40B4-BE49-F238E27FC236}">
                <a16:creationId xmlns:a16="http://schemas.microsoft.com/office/drawing/2014/main" id="{D50CBB22-97E1-4EA0-9C23-4520802D529A}"/>
              </a:ext>
            </a:extLst>
          </p:cNvPr>
          <p:cNvCxnSpPr/>
          <p:nvPr/>
        </p:nvCxnSpPr>
        <p:spPr>
          <a:xfrm>
            <a:off x="5246557" y="5681272"/>
            <a:ext cx="374754" cy="0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ลูกศรเชื่อมต่อแบบตรง 34">
            <a:extLst>
              <a:ext uri="{FF2B5EF4-FFF2-40B4-BE49-F238E27FC236}">
                <a16:creationId xmlns:a16="http://schemas.microsoft.com/office/drawing/2014/main" id="{FF5C91A7-D872-4E0F-8AD2-C249FBBFE845}"/>
              </a:ext>
            </a:extLst>
          </p:cNvPr>
          <p:cNvCxnSpPr>
            <a:cxnSpLocks/>
          </p:cNvCxnSpPr>
          <p:nvPr/>
        </p:nvCxnSpPr>
        <p:spPr>
          <a:xfrm>
            <a:off x="4978203" y="6165954"/>
            <a:ext cx="117386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ลูกศรเชื่อมต่อแบบตรง 35">
            <a:extLst>
              <a:ext uri="{FF2B5EF4-FFF2-40B4-BE49-F238E27FC236}">
                <a16:creationId xmlns:a16="http://schemas.microsoft.com/office/drawing/2014/main" id="{0679EF4A-27F5-474E-960B-97CC9313CE29}"/>
              </a:ext>
            </a:extLst>
          </p:cNvPr>
          <p:cNvCxnSpPr/>
          <p:nvPr/>
        </p:nvCxnSpPr>
        <p:spPr>
          <a:xfrm>
            <a:off x="6096000" y="6538210"/>
            <a:ext cx="407893" cy="0"/>
          </a:xfrm>
          <a:prstGeom prst="straightConnector1">
            <a:avLst/>
          </a:prstGeom>
          <a:ln w="41275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ตัวแทนหมายเลขสไลด์ 11">
            <a:extLst>
              <a:ext uri="{FF2B5EF4-FFF2-40B4-BE49-F238E27FC236}">
                <a16:creationId xmlns:a16="http://schemas.microsoft.com/office/drawing/2014/main" id="{1F89EA44-0B76-445F-9DDB-9CA53D32C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35</a:t>
            </a:fld>
            <a:endParaRPr lang="en-US"/>
          </a:p>
        </p:txBody>
      </p:sp>
      <p:sp>
        <p:nvSpPr>
          <p:cNvPr id="22" name="กล่องข้อความ 21">
            <a:extLst>
              <a:ext uri="{FF2B5EF4-FFF2-40B4-BE49-F238E27FC236}">
                <a16:creationId xmlns:a16="http://schemas.microsoft.com/office/drawing/2014/main" id="{1B0570B2-06AF-480F-8547-91E59B2EA571}"/>
              </a:ext>
            </a:extLst>
          </p:cNvPr>
          <p:cNvSpPr txBox="1"/>
          <p:nvPr/>
        </p:nvSpPr>
        <p:spPr>
          <a:xfrm>
            <a:off x="2189331" y="182706"/>
            <a:ext cx="9773585" cy="1014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</a:pPr>
            <a:r>
              <a:rPr lang="th-TH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Sun" panose="02010600030101010101" pitchFamily="2" charset="-122"/>
                <a:cs typeface="TH SarabunPSK๙" panose="020B0500040200020003" pitchFamily="34" charset="-34"/>
              </a:rPr>
              <a:t>แผนธรรมา</a:t>
            </a:r>
            <a:r>
              <a:rPr lang="th-TH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Sun" panose="02010600030101010101" pitchFamily="2" charset="-122"/>
                <a:cs typeface="TH SarabunPSK๙" panose="020B0500040200020003" pitchFamily="34" charset="-34"/>
              </a:rPr>
              <a:t>ภิ</a:t>
            </a:r>
            <a:r>
              <a:rPr lang="th-TH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Sun" panose="02010600030101010101" pitchFamily="2" charset="-122"/>
                <a:cs typeface="TH SarabunPSK๙" panose="020B0500040200020003" pitchFamily="34" charset="-34"/>
              </a:rPr>
              <a:t>บาลข้อมูลภาครัฐสำนักงานปลัดกระทรวงพาณิชย์ 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th-TH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Sun" panose="02010600030101010101" pitchFamily="2" charset="-122"/>
                <a:cs typeface="TH SarabunPSK๙" panose="020B0500040200020003" pitchFamily="34" charset="-34"/>
              </a:rPr>
              <a:t>ประจำปีงบประมาณ พ.ศ. 2564</a:t>
            </a:r>
            <a:endParaRPr lang="en-US" sz="2800" b="1" spc="-5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>
            <a:hlinkClick r:id="rId5" action="ppaction://hlinksldjump"/>
            <a:extLst>
              <a:ext uri="{FF2B5EF4-FFF2-40B4-BE49-F238E27FC236}">
                <a16:creationId xmlns:a16="http://schemas.microsoft.com/office/drawing/2014/main" id="{71E67873-9866-46DC-85CC-45ED51331D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4845" y="6356350"/>
            <a:ext cx="376142" cy="39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7212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EA2EC1A-8AF0-42E0-B60B-3D1F8B2F2874}"/>
              </a:ext>
            </a:extLst>
          </p:cNvPr>
          <p:cNvSpPr txBox="1"/>
          <p:nvPr/>
        </p:nvSpPr>
        <p:spPr>
          <a:xfrm>
            <a:off x="0" y="19647"/>
            <a:ext cx="11932440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400"/>
              </a:lnSpc>
            </a:pPr>
            <a:r>
              <a:rPr lang="th-TH" sz="4400" b="1" spc="-5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                               </a:t>
            </a:r>
            <a:endParaRPr lang="en-US" sz="4400" b="1" spc="-5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96C3FD5B-64B7-4154-9298-BFB292213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807" y="2392774"/>
            <a:ext cx="2918826" cy="2638487"/>
          </a:xfrm>
          <a:prstGeom prst="rect">
            <a:avLst/>
          </a:prstGeom>
        </p:spPr>
      </p:pic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4AB41C00-2187-43E5-8E30-891C097E52D5}"/>
              </a:ext>
            </a:extLst>
          </p:cNvPr>
          <p:cNvSpPr txBox="1"/>
          <p:nvPr/>
        </p:nvSpPr>
        <p:spPr>
          <a:xfrm>
            <a:off x="3629025" y="1328522"/>
            <a:ext cx="49339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0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จบการนำเสนอ </a:t>
            </a:r>
            <a:endParaRPr lang="en-US" sz="8000" b="1" dirty="0">
              <a:solidFill>
                <a:srgbClr val="C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8D8C0F91-3EA9-40D8-961C-D87FA0693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48D52-DC84-4773-8E8B-B35C07E4035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118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5031</TotalTime>
  <Words>2988</Words>
  <Application>Microsoft Office PowerPoint</Application>
  <PresentationFormat>Widescreen</PresentationFormat>
  <Paragraphs>519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6" baseType="lpstr">
      <vt:lpstr>Arial</vt:lpstr>
      <vt:lpstr>Calibri</vt:lpstr>
      <vt:lpstr>Calibri Light</vt:lpstr>
      <vt:lpstr>Tahoma</vt:lpstr>
      <vt:lpstr>TH SarabunIT๙</vt:lpstr>
      <vt:lpstr>TH SarabunPSK</vt:lpstr>
      <vt:lpstr>TH SarabunPSK๙</vt:lpstr>
      <vt:lpstr>Times New Roman</vt:lpstr>
      <vt:lpstr>Wingdings</vt:lpstr>
      <vt:lpstr>Office Theme</vt:lpstr>
      <vt:lpstr>PowerPoint Presentation</vt:lpstr>
      <vt:lpstr>พ.ร.บ การบริหารงานและการให้บริการภาครัฐผ่านระบบดิจิทัล พ.ศ.2562</vt:lpstr>
      <vt:lpstr>ธรรมาภิบาลข้อมูลภาครัฐ</vt:lpstr>
      <vt:lpstr>ธรรมาภิบาลข้อมูลภาครัฐ</vt:lpstr>
      <vt:lpstr>ธรรมาภิบาลข้อมูลภาครัฐ</vt:lpstr>
      <vt:lpstr>ธรรมาภิบาลข้อมูลภาครัฐ</vt:lpstr>
      <vt:lpstr>ธรรมาภิบาลข้อมูลภาครัฐ</vt:lpstr>
      <vt:lpstr>ธรรมาภิบาลข้อมูลภาครัฐ</vt:lpstr>
      <vt:lpstr>ธรรมาภิบาลข้อมูลภาครัฐ</vt:lpstr>
      <vt:lpstr>ธรรมาภิบาลข้อมูลภาครัฐ</vt:lpstr>
      <vt:lpstr>ธรรมาภิบาลข้อมูลภาครัฐ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ธรรมาภิบาลข้อมูลภาครัฐ</vt:lpstr>
      <vt:lpstr>ธรรมาภิบาลข้อมูลภาครัฐ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Tanadat Phetorasit</dc:creator>
  <cp:lastModifiedBy>saranya phasi</cp:lastModifiedBy>
  <cp:revision>394</cp:revision>
  <cp:lastPrinted>2020-11-05T09:43:00Z</cp:lastPrinted>
  <dcterms:created xsi:type="dcterms:W3CDTF">2020-10-16T08:13:26Z</dcterms:created>
  <dcterms:modified xsi:type="dcterms:W3CDTF">2021-01-25T07:27:20Z</dcterms:modified>
</cp:coreProperties>
</file>